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38"/>
  </p:notesMasterIdLst>
  <p:handoutMasterIdLst>
    <p:handoutMasterId r:id="rId39"/>
  </p:handoutMasterIdLst>
  <p:sldIdLst>
    <p:sldId id="463" r:id="rId2"/>
    <p:sldId id="2427" r:id="rId3"/>
    <p:sldId id="2467" r:id="rId4"/>
    <p:sldId id="2456" r:id="rId5"/>
    <p:sldId id="2422" r:id="rId6"/>
    <p:sldId id="2425" r:id="rId7"/>
    <p:sldId id="2426" r:id="rId8"/>
    <p:sldId id="2458" r:id="rId9"/>
    <p:sldId id="2423" r:id="rId10"/>
    <p:sldId id="2434" r:id="rId11"/>
    <p:sldId id="2462" r:id="rId12"/>
    <p:sldId id="2461" r:id="rId13"/>
    <p:sldId id="2470" r:id="rId14"/>
    <p:sldId id="2435" r:id="rId15"/>
    <p:sldId id="2459" r:id="rId16"/>
    <p:sldId id="2424" r:id="rId17"/>
    <p:sldId id="2466" r:id="rId18"/>
    <p:sldId id="2451" r:id="rId19"/>
    <p:sldId id="2440" r:id="rId20"/>
    <p:sldId id="2442" r:id="rId21"/>
    <p:sldId id="2471" r:id="rId22"/>
    <p:sldId id="2460" r:id="rId23"/>
    <p:sldId id="2463" r:id="rId24"/>
    <p:sldId id="2469" r:id="rId25"/>
    <p:sldId id="2446" r:id="rId26"/>
    <p:sldId id="2447" r:id="rId27"/>
    <p:sldId id="2448" r:id="rId28"/>
    <p:sldId id="2449" r:id="rId29"/>
    <p:sldId id="2450" r:id="rId30"/>
    <p:sldId id="2421" r:id="rId31"/>
    <p:sldId id="2453" r:id="rId32"/>
    <p:sldId id="2472" r:id="rId33"/>
    <p:sldId id="2406" r:id="rId34"/>
    <p:sldId id="2452" r:id="rId35"/>
    <p:sldId id="467" r:id="rId36"/>
    <p:sldId id="466" r:id="rId3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06CB07-2C92-4E9B-ABBF-C0330292C781}">
          <p14:sldIdLst>
            <p14:sldId id="463"/>
            <p14:sldId id="2427"/>
            <p14:sldId id="2467"/>
            <p14:sldId id="2456"/>
          </p14:sldIdLst>
        </p14:section>
        <p14:section name="L’implémentation d’une ÐApp" id="{16E141C5-E39A-414B-8BDE-2B22746FB1D0}">
          <p14:sldIdLst>
            <p14:sldId id="2422"/>
            <p14:sldId id="2425"/>
            <p14:sldId id="2426"/>
            <p14:sldId id="2458"/>
          </p14:sldIdLst>
        </p14:section>
        <p14:section name="L’intégration continue d’une ÐApp" id="{C2438E57-D3F1-44D7-8DFF-AACC173FD114}">
          <p14:sldIdLst>
            <p14:sldId id="2423"/>
            <p14:sldId id="2434"/>
            <p14:sldId id="2462"/>
            <p14:sldId id="2461"/>
            <p14:sldId id="2470"/>
            <p14:sldId id="2435"/>
            <p14:sldId id="2459"/>
          </p14:sldIdLst>
        </p14:section>
        <p14:section name="La livraison continue d’une Ðapp" id="{6E0ABFD5-0126-4788-9493-94B6EF687DC1}">
          <p14:sldIdLst>
            <p14:sldId id="2424"/>
            <p14:sldId id="2466"/>
            <p14:sldId id="2451"/>
            <p14:sldId id="2440"/>
            <p14:sldId id="2442"/>
            <p14:sldId id="2471"/>
            <p14:sldId id="2460"/>
            <p14:sldId id="2463"/>
            <p14:sldId id="2469"/>
            <p14:sldId id="2446"/>
            <p14:sldId id="2447"/>
          </p14:sldIdLst>
        </p14:section>
        <p14:section name="En guise de conclusion" id="{FB5969B4-8074-48A7-8B2E-87D1227DCA87}">
          <p14:sldIdLst>
            <p14:sldId id="2448"/>
            <p14:sldId id="2449"/>
            <p14:sldId id="2450"/>
            <p14:sldId id="2421"/>
            <p14:sldId id="2453"/>
            <p14:sldId id="2472"/>
            <p14:sldId id="2406"/>
            <p14:sldId id="2452"/>
            <p14:sldId id="467"/>
            <p14:sldId id="46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0" clrIdx="1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2F2F2"/>
    <a:srgbClr val="626262"/>
    <a:srgbClr val="0072C6"/>
    <a:srgbClr val="002050"/>
    <a:srgbClr val="005695"/>
    <a:srgbClr val="F6F6F6"/>
    <a:srgbClr val="D83B01"/>
    <a:srgbClr val="5C2D91"/>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64031" autoAdjust="0"/>
  </p:normalViewPr>
  <p:slideViewPr>
    <p:cSldViewPr>
      <p:cViewPr varScale="1">
        <p:scale>
          <a:sx n="65" d="100"/>
          <a:sy n="65" d="100"/>
        </p:scale>
        <p:origin x="1284" y="42"/>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285"/>
    </p:cViewPr>
  </p:sorterViewPr>
  <p:notesViewPr>
    <p:cSldViewPr showGuides="1">
      <p:cViewPr varScale="1">
        <p:scale>
          <a:sx n="78" d="100"/>
          <a:sy n="78" d="100"/>
        </p:scale>
        <p:origin x="3348" y="64"/>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FC5D3-B4D7-4E52-9A0F-6E78875C0F6D}"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EC128510-6F69-4E8D-857C-7B90ACF60382}">
      <dgm:prSet phldrT="[Text]"/>
      <dgm:spPr/>
      <dgm:t>
        <a:bodyPr/>
        <a:lstStyle/>
        <a:p>
          <a:r>
            <a:rPr lang="fr-FR" dirty="0"/>
            <a:t>Fusionner les conflits</a:t>
          </a:r>
          <a:endParaRPr lang="en-US" dirty="0"/>
        </a:p>
      </dgm:t>
    </dgm:pt>
    <dgm:pt modelId="{A1AAF5A1-B53A-44CE-8419-E24D29DF4ED6}" type="parTrans" cxnId="{CA3A40B6-9E70-4001-8388-AFF7C4D7A4CB}">
      <dgm:prSet/>
      <dgm:spPr/>
      <dgm:t>
        <a:bodyPr/>
        <a:lstStyle/>
        <a:p>
          <a:endParaRPr lang="en-US"/>
        </a:p>
      </dgm:t>
    </dgm:pt>
    <dgm:pt modelId="{E108E574-26F7-4425-B73E-CE12F390CB87}" type="sibTrans" cxnId="{CA3A40B6-9E70-4001-8388-AFF7C4D7A4CB}">
      <dgm:prSet/>
      <dgm:spPr>
        <a:solidFill>
          <a:schemeClr val="bg1"/>
        </a:solidFill>
      </dgm:spPr>
      <dgm:t>
        <a:bodyPr/>
        <a:lstStyle/>
        <a:p>
          <a:endParaRPr lang="en-US"/>
        </a:p>
      </dgm:t>
    </dgm:pt>
    <dgm:pt modelId="{963D9D41-D23E-4445-A352-2415631C4317}">
      <dgm:prSet/>
      <dgm:spPr/>
      <dgm:t>
        <a:bodyPr/>
        <a:lstStyle/>
        <a:p>
          <a:r>
            <a:rPr lang="fr-FR" dirty="0"/>
            <a:t>Tous les fichiers de la solution ne sont pas archivés</a:t>
          </a:r>
          <a:endParaRPr lang="en-US" dirty="0"/>
        </a:p>
      </dgm:t>
    </dgm:pt>
    <dgm:pt modelId="{2B0CF399-DA64-4E8D-BCB2-A2AC4F0AC79D}" type="parTrans" cxnId="{95FCD055-AC9A-4A50-8115-428E1EB204A3}">
      <dgm:prSet/>
      <dgm:spPr/>
      <dgm:t>
        <a:bodyPr/>
        <a:lstStyle/>
        <a:p>
          <a:endParaRPr lang="en-US"/>
        </a:p>
      </dgm:t>
    </dgm:pt>
    <dgm:pt modelId="{2A78E4C0-3E33-4B2D-8334-4F709AEEB8C7}" type="sibTrans" cxnId="{95FCD055-AC9A-4A50-8115-428E1EB204A3}">
      <dgm:prSet/>
      <dgm:spPr>
        <a:solidFill>
          <a:schemeClr val="bg1"/>
        </a:solidFill>
      </dgm:spPr>
      <dgm:t>
        <a:bodyPr/>
        <a:lstStyle/>
        <a:p>
          <a:endParaRPr lang="en-US"/>
        </a:p>
      </dgm:t>
    </dgm:pt>
    <dgm:pt modelId="{98432E18-448B-4B45-9658-32B4717A6C25}">
      <dgm:prSet/>
      <dgm:spPr/>
      <dgm:t>
        <a:bodyPr/>
        <a:lstStyle/>
        <a:p>
          <a:r>
            <a:rPr lang="fr-FR" noProof="0" dirty="0"/>
            <a:t>De nouveaux </a:t>
          </a:r>
          <a:r>
            <a:rPr lang="en-US" noProof="0" dirty="0"/>
            <a:t>commits</a:t>
          </a:r>
          <a:r>
            <a:rPr lang="fr-FR" noProof="0" dirty="0"/>
            <a:t> amènent des changements en rupture avec le code fonctionnant précédemment</a:t>
          </a:r>
          <a:endParaRPr lang="en-US" dirty="0"/>
        </a:p>
      </dgm:t>
    </dgm:pt>
    <dgm:pt modelId="{A8183C74-B04C-4C63-8855-562C21D1560D}" type="parTrans" cxnId="{B6EC528A-D35C-48F5-B891-0DE075F53347}">
      <dgm:prSet/>
      <dgm:spPr/>
      <dgm:t>
        <a:bodyPr/>
        <a:lstStyle/>
        <a:p>
          <a:endParaRPr lang="en-US"/>
        </a:p>
      </dgm:t>
    </dgm:pt>
    <dgm:pt modelId="{205F0913-FA04-474E-BF99-B33C1327A283}" type="sibTrans" cxnId="{B6EC528A-D35C-48F5-B891-0DE075F53347}">
      <dgm:prSet/>
      <dgm:spPr>
        <a:solidFill>
          <a:schemeClr val="bg1"/>
        </a:solidFill>
      </dgm:spPr>
      <dgm:t>
        <a:bodyPr/>
        <a:lstStyle/>
        <a:p>
          <a:endParaRPr lang="en-US"/>
        </a:p>
      </dgm:t>
    </dgm:pt>
    <dgm:pt modelId="{AC29DC69-98E6-491C-A612-693C9FB5A87A}">
      <dgm:prSet/>
      <dgm:spPr/>
      <dgm:t>
        <a:bodyPr/>
        <a:lstStyle/>
        <a:p>
          <a:r>
            <a:rPr lang="fr-FR" dirty="0"/>
            <a:t>Ne pas exécuter les tests fréquemment, en particulier avant / après la validation du code</a:t>
          </a:r>
          <a:endParaRPr lang="en-US" dirty="0"/>
        </a:p>
      </dgm:t>
    </dgm:pt>
    <dgm:pt modelId="{C890E71C-5FCA-4FAF-8E96-401109EAE4DE}" type="parTrans" cxnId="{CACDF0EB-43CD-4A8D-AB01-DE3CFEF1E029}">
      <dgm:prSet/>
      <dgm:spPr/>
      <dgm:t>
        <a:bodyPr/>
        <a:lstStyle/>
        <a:p>
          <a:endParaRPr lang="en-US"/>
        </a:p>
      </dgm:t>
    </dgm:pt>
    <dgm:pt modelId="{25C63810-1C08-4105-A1DC-EB91E67C187B}" type="sibTrans" cxnId="{CACDF0EB-43CD-4A8D-AB01-DE3CFEF1E029}">
      <dgm:prSet/>
      <dgm:spPr>
        <a:solidFill>
          <a:schemeClr val="bg1"/>
        </a:solidFill>
      </dgm:spPr>
      <dgm:t>
        <a:bodyPr/>
        <a:lstStyle/>
        <a:p>
          <a:endParaRPr lang="en-US"/>
        </a:p>
      </dgm:t>
    </dgm:pt>
    <dgm:pt modelId="{ED8A1BAE-A9B1-49B5-861E-B49294A808AB}">
      <dgm:prSet/>
      <dgm:spPr/>
      <dgm:t>
        <a:bodyPr/>
        <a:lstStyle/>
        <a:p>
          <a:r>
            <a:rPr lang="fr-FR" dirty="0"/>
            <a:t>Construire sur la machine locale du développeur et mettre en production</a:t>
          </a:r>
          <a:endParaRPr lang="en-US" dirty="0"/>
        </a:p>
      </dgm:t>
    </dgm:pt>
    <dgm:pt modelId="{9046A304-4343-4768-8E50-42CF90C8944E}" type="parTrans" cxnId="{E07CF8A7-61E1-4957-8F4E-1A877930875E}">
      <dgm:prSet/>
      <dgm:spPr/>
      <dgm:t>
        <a:bodyPr/>
        <a:lstStyle/>
        <a:p>
          <a:endParaRPr lang="en-US"/>
        </a:p>
      </dgm:t>
    </dgm:pt>
    <dgm:pt modelId="{75E6E43D-930F-406F-9448-D25832542C3A}" type="sibTrans" cxnId="{E07CF8A7-61E1-4957-8F4E-1A877930875E}">
      <dgm:prSet/>
      <dgm:spPr/>
      <dgm:t>
        <a:bodyPr/>
        <a:lstStyle/>
        <a:p>
          <a:endParaRPr lang="en-US"/>
        </a:p>
      </dgm:t>
    </dgm:pt>
    <dgm:pt modelId="{6B89874B-26DD-4930-8531-08B353B38B74}" type="pres">
      <dgm:prSet presAssocID="{883FC5D3-B4D7-4E52-9A0F-6E78875C0F6D}" presName="diagram" presStyleCnt="0">
        <dgm:presLayoutVars>
          <dgm:dir/>
          <dgm:resizeHandles/>
        </dgm:presLayoutVars>
      </dgm:prSet>
      <dgm:spPr/>
    </dgm:pt>
    <dgm:pt modelId="{0FF635F2-CA12-40DE-BCDF-CB9AA6A999A5}" type="pres">
      <dgm:prSet presAssocID="{EC128510-6F69-4E8D-857C-7B90ACF60382}" presName="firstNode" presStyleLbl="node1" presStyleIdx="0" presStyleCnt="5">
        <dgm:presLayoutVars>
          <dgm:bulletEnabled val="1"/>
        </dgm:presLayoutVars>
      </dgm:prSet>
      <dgm:spPr/>
    </dgm:pt>
    <dgm:pt modelId="{A30AC1EE-1347-451B-B940-E4B0D3102638}" type="pres">
      <dgm:prSet presAssocID="{E108E574-26F7-4425-B73E-CE12F390CB87}" presName="sibTrans" presStyleLbl="sibTrans2D1" presStyleIdx="0" presStyleCnt="4"/>
      <dgm:spPr/>
    </dgm:pt>
    <dgm:pt modelId="{1D4435E2-512F-4A14-A200-D861B419B356}" type="pres">
      <dgm:prSet presAssocID="{963D9D41-D23E-4445-A352-2415631C4317}" presName="middleNode" presStyleCnt="0"/>
      <dgm:spPr/>
    </dgm:pt>
    <dgm:pt modelId="{D9BEB962-1268-4236-8EF6-450D47064FDD}" type="pres">
      <dgm:prSet presAssocID="{963D9D41-D23E-4445-A352-2415631C4317}" presName="padding" presStyleLbl="node1" presStyleIdx="0" presStyleCnt="5"/>
      <dgm:spPr/>
    </dgm:pt>
    <dgm:pt modelId="{E366CD74-4C5F-410E-838D-E075ECE32A3C}" type="pres">
      <dgm:prSet presAssocID="{963D9D41-D23E-4445-A352-2415631C4317}" presName="shape" presStyleLbl="node1" presStyleIdx="1" presStyleCnt="5" custLinFactNeighborX="7551" custLinFactNeighborY="-41968">
        <dgm:presLayoutVars>
          <dgm:bulletEnabled val="1"/>
        </dgm:presLayoutVars>
      </dgm:prSet>
      <dgm:spPr/>
    </dgm:pt>
    <dgm:pt modelId="{94184F92-0229-4952-85F3-71A69A2F4753}" type="pres">
      <dgm:prSet presAssocID="{2A78E4C0-3E33-4B2D-8334-4F709AEEB8C7}" presName="sibTrans" presStyleLbl="sibTrans2D1" presStyleIdx="1" presStyleCnt="4"/>
      <dgm:spPr/>
    </dgm:pt>
    <dgm:pt modelId="{23424B3F-9AEC-4F06-AA34-8D71BBAD8D3E}" type="pres">
      <dgm:prSet presAssocID="{98432E18-448B-4B45-9658-32B4717A6C25}" presName="middleNode" presStyleCnt="0"/>
      <dgm:spPr/>
    </dgm:pt>
    <dgm:pt modelId="{930D6028-18A8-4E43-8CE0-843C3D6D8A00}" type="pres">
      <dgm:prSet presAssocID="{98432E18-448B-4B45-9658-32B4717A6C25}" presName="padding" presStyleLbl="node1" presStyleIdx="1" presStyleCnt="5"/>
      <dgm:spPr/>
    </dgm:pt>
    <dgm:pt modelId="{4F64EAB0-2800-4293-B236-4B17BD244D07}" type="pres">
      <dgm:prSet presAssocID="{98432E18-448B-4B45-9658-32B4717A6C25}" presName="shape" presStyleLbl="node1" presStyleIdx="2" presStyleCnt="5" custLinFactNeighborX="-78318" custLinFactNeighborY="-43835">
        <dgm:presLayoutVars>
          <dgm:bulletEnabled val="1"/>
        </dgm:presLayoutVars>
      </dgm:prSet>
      <dgm:spPr/>
    </dgm:pt>
    <dgm:pt modelId="{EDB5AA98-2483-4E04-A0E9-61BF54E3FA13}" type="pres">
      <dgm:prSet presAssocID="{205F0913-FA04-474E-BF99-B33C1327A283}" presName="sibTrans" presStyleLbl="sibTrans2D1" presStyleIdx="2" presStyleCnt="4"/>
      <dgm:spPr/>
    </dgm:pt>
    <dgm:pt modelId="{3F77C5ED-92C7-48A3-B6C6-452763395C2D}" type="pres">
      <dgm:prSet presAssocID="{AC29DC69-98E6-491C-A612-693C9FB5A87A}" presName="middleNode" presStyleCnt="0"/>
      <dgm:spPr/>
    </dgm:pt>
    <dgm:pt modelId="{42255273-A063-4A96-8B88-6A83C246D3AE}" type="pres">
      <dgm:prSet presAssocID="{AC29DC69-98E6-491C-A612-693C9FB5A87A}" presName="padding" presStyleLbl="node1" presStyleIdx="2" presStyleCnt="5"/>
      <dgm:spPr/>
    </dgm:pt>
    <dgm:pt modelId="{29B8E62C-D93C-47F8-B1DE-6D19E97C6A3D}" type="pres">
      <dgm:prSet presAssocID="{AC29DC69-98E6-491C-A612-693C9FB5A87A}" presName="shape" presStyleLbl="node1" presStyleIdx="3" presStyleCnt="5" custLinFactNeighborX="-95484" custLinFactNeighborY="33758">
        <dgm:presLayoutVars>
          <dgm:bulletEnabled val="1"/>
        </dgm:presLayoutVars>
      </dgm:prSet>
      <dgm:spPr/>
    </dgm:pt>
    <dgm:pt modelId="{1E093FBA-0FEE-411E-87DD-8406000EA8A8}" type="pres">
      <dgm:prSet presAssocID="{25C63810-1C08-4105-A1DC-EB91E67C187B}" presName="sibTrans" presStyleLbl="sibTrans2D1" presStyleIdx="3" presStyleCnt="4"/>
      <dgm:spPr/>
    </dgm:pt>
    <dgm:pt modelId="{897F1D2F-3985-4230-B9D6-A3D00081ACF9}" type="pres">
      <dgm:prSet presAssocID="{ED8A1BAE-A9B1-49B5-861E-B49294A808AB}" presName="lastNode" presStyleLbl="node1" presStyleIdx="4" presStyleCnt="5" custLinFactX="-24727" custLinFactNeighborX="-100000" custLinFactNeighborY="4290">
        <dgm:presLayoutVars>
          <dgm:bulletEnabled val="1"/>
        </dgm:presLayoutVars>
      </dgm:prSet>
      <dgm:spPr/>
    </dgm:pt>
  </dgm:ptLst>
  <dgm:cxnLst>
    <dgm:cxn modelId="{E8FCB114-600F-4545-A408-7653EF81848F}" type="presOf" srcId="{EC128510-6F69-4E8D-857C-7B90ACF60382}" destId="{0FF635F2-CA12-40DE-BCDF-CB9AA6A999A5}" srcOrd="0" destOrd="0" presId="urn:microsoft.com/office/officeart/2005/8/layout/bProcess2"/>
    <dgm:cxn modelId="{B2457C17-AB3A-4E81-8A44-153479B50AE4}" type="presOf" srcId="{883FC5D3-B4D7-4E52-9A0F-6E78875C0F6D}" destId="{6B89874B-26DD-4930-8531-08B353B38B74}" srcOrd="0" destOrd="0" presId="urn:microsoft.com/office/officeart/2005/8/layout/bProcess2"/>
    <dgm:cxn modelId="{510F3F1E-4CA6-4D2D-A393-F63DA4EA6270}" type="presOf" srcId="{98432E18-448B-4B45-9658-32B4717A6C25}" destId="{4F64EAB0-2800-4293-B236-4B17BD244D07}" srcOrd="0" destOrd="0" presId="urn:microsoft.com/office/officeart/2005/8/layout/bProcess2"/>
    <dgm:cxn modelId="{01BD5931-48C0-4E76-BEFA-363BFC98A9C6}" type="presOf" srcId="{2A78E4C0-3E33-4B2D-8334-4F709AEEB8C7}" destId="{94184F92-0229-4952-85F3-71A69A2F4753}" srcOrd="0" destOrd="0" presId="urn:microsoft.com/office/officeart/2005/8/layout/bProcess2"/>
    <dgm:cxn modelId="{350E4842-82FE-4F72-8115-BDF145CCF321}" type="presOf" srcId="{AC29DC69-98E6-491C-A612-693C9FB5A87A}" destId="{29B8E62C-D93C-47F8-B1DE-6D19E97C6A3D}" srcOrd="0" destOrd="0" presId="urn:microsoft.com/office/officeart/2005/8/layout/bProcess2"/>
    <dgm:cxn modelId="{95FCD055-AC9A-4A50-8115-428E1EB204A3}" srcId="{883FC5D3-B4D7-4E52-9A0F-6E78875C0F6D}" destId="{963D9D41-D23E-4445-A352-2415631C4317}" srcOrd="1" destOrd="0" parTransId="{2B0CF399-DA64-4E8D-BCB2-A2AC4F0AC79D}" sibTransId="{2A78E4C0-3E33-4B2D-8334-4F709AEEB8C7}"/>
    <dgm:cxn modelId="{E145C97E-AE0F-4E4F-9A35-822388669C78}" type="presOf" srcId="{ED8A1BAE-A9B1-49B5-861E-B49294A808AB}" destId="{897F1D2F-3985-4230-B9D6-A3D00081ACF9}" srcOrd="0" destOrd="0" presId="urn:microsoft.com/office/officeart/2005/8/layout/bProcess2"/>
    <dgm:cxn modelId="{B6EC528A-D35C-48F5-B891-0DE075F53347}" srcId="{883FC5D3-B4D7-4E52-9A0F-6E78875C0F6D}" destId="{98432E18-448B-4B45-9658-32B4717A6C25}" srcOrd="2" destOrd="0" parTransId="{A8183C74-B04C-4C63-8855-562C21D1560D}" sibTransId="{205F0913-FA04-474E-BF99-B33C1327A283}"/>
    <dgm:cxn modelId="{A0131998-1620-4991-A6CB-86287C81E4AF}" type="presOf" srcId="{963D9D41-D23E-4445-A352-2415631C4317}" destId="{E366CD74-4C5F-410E-838D-E075ECE32A3C}" srcOrd="0" destOrd="0" presId="urn:microsoft.com/office/officeart/2005/8/layout/bProcess2"/>
    <dgm:cxn modelId="{E07CF8A7-61E1-4957-8F4E-1A877930875E}" srcId="{883FC5D3-B4D7-4E52-9A0F-6E78875C0F6D}" destId="{ED8A1BAE-A9B1-49B5-861E-B49294A808AB}" srcOrd="4" destOrd="0" parTransId="{9046A304-4343-4768-8E50-42CF90C8944E}" sibTransId="{75E6E43D-930F-406F-9448-D25832542C3A}"/>
    <dgm:cxn modelId="{1CB3DEB4-D08E-49AF-B470-4A9708C4D4E7}" type="presOf" srcId="{25C63810-1C08-4105-A1DC-EB91E67C187B}" destId="{1E093FBA-0FEE-411E-87DD-8406000EA8A8}" srcOrd="0" destOrd="0" presId="urn:microsoft.com/office/officeart/2005/8/layout/bProcess2"/>
    <dgm:cxn modelId="{CA3A40B6-9E70-4001-8388-AFF7C4D7A4CB}" srcId="{883FC5D3-B4D7-4E52-9A0F-6E78875C0F6D}" destId="{EC128510-6F69-4E8D-857C-7B90ACF60382}" srcOrd="0" destOrd="0" parTransId="{A1AAF5A1-B53A-44CE-8419-E24D29DF4ED6}" sibTransId="{E108E574-26F7-4425-B73E-CE12F390CB87}"/>
    <dgm:cxn modelId="{2A755CCE-0F17-4EFF-A55D-9F0F187BD9E6}" type="presOf" srcId="{E108E574-26F7-4425-B73E-CE12F390CB87}" destId="{A30AC1EE-1347-451B-B940-E4B0D3102638}" srcOrd="0" destOrd="0" presId="urn:microsoft.com/office/officeart/2005/8/layout/bProcess2"/>
    <dgm:cxn modelId="{204507E8-87BB-4C59-8496-E83AF6462D50}" type="presOf" srcId="{205F0913-FA04-474E-BF99-B33C1327A283}" destId="{EDB5AA98-2483-4E04-A0E9-61BF54E3FA13}" srcOrd="0" destOrd="0" presId="urn:microsoft.com/office/officeart/2005/8/layout/bProcess2"/>
    <dgm:cxn modelId="{CACDF0EB-43CD-4A8D-AB01-DE3CFEF1E029}" srcId="{883FC5D3-B4D7-4E52-9A0F-6E78875C0F6D}" destId="{AC29DC69-98E6-491C-A612-693C9FB5A87A}" srcOrd="3" destOrd="0" parTransId="{C890E71C-5FCA-4FAF-8E96-401109EAE4DE}" sibTransId="{25C63810-1C08-4105-A1DC-EB91E67C187B}"/>
    <dgm:cxn modelId="{535CE996-06EA-454F-8255-DBEA065BA097}" type="presParOf" srcId="{6B89874B-26DD-4930-8531-08B353B38B74}" destId="{0FF635F2-CA12-40DE-BCDF-CB9AA6A999A5}" srcOrd="0" destOrd="0" presId="urn:microsoft.com/office/officeart/2005/8/layout/bProcess2"/>
    <dgm:cxn modelId="{8F6C8E10-38DD-47CE-BFB1-200CBAF8F11E}" type="presParOf" srcId="{6B89874B-26DD-4930-8531-08B353B38B74}" destId="{A30AC1EE-1347-451B-B940-E4B0D3102638}" srcOrd="1" destOrd="0" presId="urn:microsoft.com/office/officeart/2005/8/layout/bProcess2"/>
    <dgm:cxn modelId="{B33F4418-D62F-4FF8-949D-A1EBB7953A6E}" type="presParOf" srcId="{6B89874B-26DD-4930-8531-08B353B38B74}" destId="{1D4435E2-512F-4A14-A200-D861B419B356}" srcOrd="2" destOrd="0" presId="urn:microsoft.com/office/officeart/2005/8/layout/bProcess2"/>
    <dgm:cxn modelId="{57E2A9F6-9EFB-4CA3-82EE-D118E962C395}" type="presParOf" srcId="{1D4435E2-512F-4A14-A200-D861B419B356}" destId="{D9BEB962-1268-4236-8EF6-450D47064FDD}" srcOrd="0" destOrd="0" presId="urn:microsoft.com/office/officeart/2005/8/layout/bProcess2"/>
    <dgm:cxn modelId="{418A7235-1927-4D0B-9320-E4C8BA263597}" type="presParOf" srcId="{1D4435E2-512F-4A14-A200-D861B419B356}" destId="{E366CD74-4C5F-410E-838D-E075ECE32A3C}" srcOrd="1" destOrd="0" presId="urn:microsoft.com/office/officeart/2005/8/layout/bProcess2"/>
    <dgm:cxn modelId="{318E9860-BF1C-4654-AE20-B1BBE9A60A51}" type="presParOf" srcId="{6B89874B-26DD-4930-8531-08B353B38B74}" destId="{94184F92-0229-4952-85F3-71A69A2F4753}" srcOrd="3" destOrd="0" presId="urn:microsoft.com/office/officeart/2005/8/layout/bProcess2"/>
    <dgm:cxn modelId="{1EE1239D-767C-4B6E-BBFD-9FABB5BA3D8F}" type="presParOf" srcId="{6B89874B-26DD-4930-8531-08B353B38B74}" destId="{23424B3F-9AEC-4F06-AA34-8D71BBAD8D3E}" srcOrd="4" destOrd="0" presId="urn:microsoft.com/office/officeart/2005/8/layout/bProcess2"/>
    <dgm:cxn modelId="{B1D467CD-813B-445C-B1AE-A405947C1D8A}" type="presParOf" srcId="{23424B3F-9AEC-4F06-AA34-8D71BBAD8D3E}" destId="{930D6028-18A8-4E43-8CE0-843C3D6D8A00}" srcOrd="0" destOrd="0" presId="urn:microsoft.com/office/officeart/2005/8/layout/bProcess2"/>
    <dgm:cxn modelId="{AAF63DEA-237C-4386-AE6C-0FD3B559F022}" type="presParOf" srcId="{23424B3F-9AEC-4F06-AA34-8D71BBAD8D3E}" destId="{4F64EAB0-2800-4293-B236-4B17BD244D07}" srcOrd="1" destOrd="0" presId="urn:microsoft.com/office/officeart/2005/8/layout/bProcess2"/>
    <dgm:cxn modelId="{30B130BE-7C77-49E6-8F53-CF9F66F1937A}" type="presParOf" srcId="{6B89874B-26DD-4930-8531-08B353B38B74}" destId="{EDB5AA98-2483-4E04-A0E9-61BF54E3FA13}" srcOrd="5" destOrd="0" presId="urn:microsoft.com/office/officeart/2005/8/layout/bProcess2"/>
    <dgm:cxn modelId="{12AE3254-2853-4E31-9BBA-043300C7AD3B}" type="presParOf" srcId="{6B89874B-26DD-4930-8531-08B353B38B74}" destId="{3F77C5ED-92C7-48A3-B6C6-452763395C2D}" srcOrd="6" destOrd="0" presId="urn:microsoft.com/office/officeart/2005/8/layout/bProcess2"/>
    <dgm:cxn modelId="{254A3904-4425-4F30-A592-6D46556A8244}" type="presParOf" srcId="{3F77C5ED-92C7-48A3-B6C6-452763395C2D}" destId="{42255273-A063-4A96-8B88-6A83C246D3AE}" srcOrd="0" destOrd="0" presId="urn:microsoft.com/office/officeart/2005/8/layout/bProcess2"/>
    <dgm:cxn modelId="{7E5F0E72-5495-408A-99C4-418C69BB3E9D}" type="presParOf" srcId="{3F77C5ED-92C7-48A3-B6C6-452763395C2D}" destId="{29B8E62C-D93C-47F8-B1DE-6D19E97C6A3D}" srcOrd="1" destOrd="0" presId="urn:microsoft.com/office/officeart/2005/8/layout/bProcess2"/>
    <dgm:cxn modelId="{DF93A4B6-280C-4A45-8C73-1644167D44A7}" type="presParOf" srcId="{6B89874B-26DD-4930-8531-08B353B38B74}" destId="{1E093FBA-0FEE-411E-87DD-8406000EA8A8}" srcOrd="7" destOrd="0" presId="urn:microsoft.com/office/officeart/2005/8/layout/bProcess2"/>
    <dgm:cxn modelId="{EE15CCF3-D3AB-4508-9074-94CEF5C011DB}" type="presParOf" srcId="{6B89874B-26DD-4930-8531-08B353B38B74}" destId="{897F1D2F-3985-4230-B9D6-A3D00081ACF9}"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635F2-CA12-40DE-BCDF-CB9AA6A999A5}">
      <dsp:nvSpPr>
        <dsp:cNvPr id="0" name=""/>
        <dsp:cNvSpPr/>
      </dsp:nvSpPr>
      <dsp:spPr>
        <a:xfrm>
          <a:off x="4503" y="1980"/>
          <a:ext cx="2303529" cy="230352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Fusionner les conflits</a:t>
          </a:r>
          <a:endParaRPr lang="en-US" sz="1700" kern="1200" dirty="0"/>
        </a:p>
      </dsp:txBody>
      <dsp:txXfrm>
        <a:off x="341847" y="339324"/>
        <a:ext cx="1628841" cy="1628841"/>
      </dsp:txXfrm>
    </dsp:sp>
    <dsp:sp modelId="{A30AC1EE-1347-451B-B940-E4B0D3102638}">
      <dsp:nvSpPr>
        <dsp:cNvPr id="0" name=""/>
        <dsp:cNvSpPr/>
      </dsp:nvSpPr>
      <dsp:spPr>
        <a:xfrm rot="10638315">
          <a:off x="820296" y="2534818"/>
          <a:ext cx="806235" cy="91062"/>
        </a:xfrm>
        <a:prstGeom prst="triangle">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E366CD74-4C5F-410E-838D-E075ECE32A3C}">
      <dsp:nvSpPr>
        <dsp:cNvPr id="0" name=""/>
        <dsp:cNvSpPr/>
      </dsp:nvSpPr>
      <dsp:spPr>
        <a:xfrm>
          <a:off x="504058" y="2850464"/>
          <a:ext cx="1536454" cy="15364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Tous les fichiers de la solution ne sont pas archivés</a:t>
          </a:r>
          <a:endParaRPr lang="en-US" sz="1000" kern="1200" dirty="0"/>
        </a:p>
      </dsp:txBody>
      <dsp:txXfrm>
        <a:off x="729066" y="3075472"/>
        <a:ext cx="1086438" cy="1086438"/>
      </dsp:txXfrm>
    </dsp:sp>
    <dsp:sp modelId="{94184F92-0229-4952-85F3-71A69A2F4753}">
      <dsp:nvSpPr>
        <dsp:cNvPr id="0" name=""/>
        <dsp:cNvSpPr/>
      </dsp:nvSpPr>
      <dsp:spPr>
        <a:xfrm rot="5353834">
          <a:off x="1939723" y="3558782"/>
          <a:ext cx="806235" cy="91062"/>
        </a:xfrm>
        <a:prstGeom prst="triangle">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4F64EAB0-2800-4293-B236-4B17BD244D07}">
      <dsp:nvSpPr>
        <dsp:cNvPr id="0" name=""/>
        <dsp:cNvSpPr/>
      </dsp:nvSpPr>
      <dsp:spPr>
        <a:xfrm>
          <a:off x="2640015" y="2821778"/>
          <a:ext cx="1536454" cy="15364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noProof="0" dirty="0"/>
            <a:t>De nouveaux </a:t>
          </a:r>
          <a:r>
            <a:rPr lang="en-US" sz="1000" kern="1200" noProof="0" dirty="0"/>
            <a:t>commits</a:t>
          </a:r>
          <a:r>
            <a:rPr lang="fr-FR" sz="1000" kern="1200" noProof="0" dirty="0"/>
            <a:t> amènent des changements en rupture avec le code fonctionnant précédemment</a:t>
          </a:r>
          <a:endParaRPr lang="en-US" sz="1000" kern="1200" dirty="0"/>
        </a:p>
      </dsp:txBody>
      <dsp:txXfrm>
        <a:off x="2865023" y="3046786"/>
        <a:ext cx="1086438" cy="1086438"/>
      </dsp:txXfrm>
    </dsp:sp>
    <dsp:sp modelId="{EDB5AA98-2483-4E04-A0E9-61BF54E3FA13}">
      <dsp:nvSpPr>
        <dsp:cNvPr id="0" name=""/>
        <dsp:cNvSpPr/>
      </dsp:nvSpPr>
      <dsp:spPr>
        <a:xfrm rot="21130115">
          <a:off x="2872899" y="2583129"/>
          <a:ext cx="806235" cy="91062"/>
        </a:xfrm>
        <a:prstGeom prst="triangle">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29B8E62C-D93C-47F8-B1DE-6D19E97C6A3D}">
      <dsp:nvSpPr>
        <dsp:cNvPr id="0" name=""/>
        <dsp:cNvSpPr/>
      </dsp:nvSpPr>
      <dsp:spPr>
        <a:xfrm>
          <a:off x="2376267" y="904194"/>
          <a:ext cx="1536454" cy="15364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Ne pas exécuter les tests fréquemment, en particulier avant / après la validation du code</a:t>
          </a:r>
          <a:endParaRPr lang="en-US" sz="1000" kern="1200" dirty="0"/>
        </a:p>
      </dsp:txBody>
      <dsp:txXfrm>
        <a:off x="2601275" y="1129202"/>
        <a:ext cx="1086438" cy="1086438"/>
      </dsp:txXfrm>
    </dsp:sp>
    <dsp:sp modelId="{1E093FBA-0FEE-411E-87DD-8406000EA8A8}">
      <dsp:nvSpPr>
        <dsp:cNvPr id="0" name=""/>
        <dsp:cNvSpPr/>
      </dsp:nvSpPr>
      <dsp:spPr>
        <a:xfrm rot="4705278">
          <a:off x="3580655" y="1454936"/>
          <a:ext cx="806235" cy="91062"/>
        </a:xfrm>
        <a:prstGeom prst="triangle">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897F1D2F-3985-4230-B9D6-A3D00081ACF9}">
      <dsp:nvSpPr>
        <dsp:cNvPr id="0" name=""/>
        <dsp:cNvSpPr/>
      </dsp:nvSpPr>
      <dsp:spPr>
        <a:xfrm>
          <a:off x="4041969" y="100801"/>
          <a:ext cx="2303529" cy="230352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Construire sur la machine locale du développeur et mettre en production</a:t>
          </a:r>
          <a:endParaRPr lang="en-US" sz="1700" kern="1200" dirty="0"/>
        </a:p>
      </dsp:txBody>
      <dsp:txXfrm>
        <a:off x="4379313" y="438145"/>
        <a:ext cx="1628841" cy="162884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585249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88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277544A-73C6-45C1-8B3E-EB9E9C98A51E}"/>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Tree>
    <p:extLst>
      <p:ext uri="{BB962C8B-B14F-4D97-AF65-F5344CB8AC3E}">
        <p14:creationId xmlns:p14="http://schemas.microsoft.com/office/powerpoint/2010/main" val="108915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3790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8091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0795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277544A-73C6-45C1-8B3E-EB9E9C98A51E}"/>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452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62246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09447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54662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6321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5268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277544A-73C6-45C1-8B3E-EB9E9C98A51E}"/>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5874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511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0310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3669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83426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9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a:xfrm>
            <a:off x="702310" y="4654550"/>
            <a:ext cx="5618480" cy="3956368"/>
          </a:xfrm>
        </p:spPr>
        <p:txBody>
          <a:bodyPr>
            <a:normAutofit/>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7479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9223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5373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6047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9583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277544A-73C6-45C1-8B3E-EB9E9C98A51E}"/>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Tree>
    <p:extLst>
      <p:ext uri="{BB962C8B-B14F-4D97-AF65-F5344CB8AC3E}">
        <p14:creationId xmlns:p14="http://schemas.microsoft.com/office/powerpoint/2010/main" val="399871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49854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5400">
                <a:gradFill>
                  <a:gsLst>
                    <a:gs pos="8850">
                      <a:schemeClr val="tx1"/>
                    </a:gs>
                    <a:gs pos="49000">
                      <a:schemeClr val="tx1"/>
                    </a:gs>
                  </a:gsLst>
                  <a:lin ang="5400000" scaled="0"/>
                </a:gradFill>
              </a:defRPr>
            </a:lvl1pPr>
          </a:lstStyle>
          <a:p>
            <a:r>
              <a:rPr lang="fr-FR" dirty="0"/>
              <a:t>Modifiez le style du titre</a:t>
            </a:r>
            <a:endParaRPr lang="en-US" dirty="0"/>
          </a:p>
        </p:txBody>
      </p:sp>
      <p:pic>
        <p:nvPicPr>
          <p:cNvPr id="21" name="Picture 5">
            <a:extLst>
              <a:ext uri="{FF2B5EF4-FFF2-40B4-BE49-F238E27FC236}">
                <a16:creationId xmlns:a16="http://schemas.microsoft.com/office/drawing/2014/main" id="{6436CEF9-2BA9-4F0C-BCF1-C9538E9E5F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3" y="5917672"/>
            <a:ext cx="10974388" cy="735167"/>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defTabSz="932843"/>
            <a:r>
              <a:rPr lang="fr-FR" sz="714" noProof="0" dirty="0">
                <a:solidFill>
                  <a:srgbClr val="FFFFFF"/>
                </a:solidFill>
                <a:latin typeface="Segoe UI"/>
                <a:cs typeface="Segoe UI"/>
              </a:rPr>
              <a:t>© 2018 Microsoft France. Tous droits réservés. Microsoft, Windows et les autres noms de produits sont des marques déposées ou des marques commerciales de Microsoft aux États-Unis  et/ou dans d'autres pays.</a:t>
            </a:r>
          </a:p>
          <a:p>
            <a:pPr defTabSz="932843"/>
            <a:r>
              <a:rPr lang="fr-FR" sz="714" noProof="0" dirty="0">
                <a:solidFill>
                  <a:srgbClr val="FFFFFF"/>
                </a:solidFill>
                <a:latin typeface="Segoe UI"/>
                <a:cs typeface="Segoe UI"/>
              </a:rPr>
              <a:t>Les informations contenues dans ce document sont fournies uniquement à titre indicatif. Elles représentent l'opinion actuelle de Microsoft Corporation sur les points cités à la date de cette présentation.  Microsoft s'adapte aux conditions fluctuantes du marché et ce document ne doit pas être interprété comme un engagement de la part de Microsoft ; de plus, Microsoft ne peut pas garantir la véracité de toute information présentée après la date de la présentation.   MICROSOFT EXCLUT TOUTE GARANTIE, EXPRESSE, IMPLICITE OU STATUTAIRE, EN CE QUI CONCERNE CETTE PRÉSENTATION</a:t>
            </a:r>
            <a:r>
              <a:rPr lang="en-US" sz="714" dirty="0">
                <a:solidFill>
                  <a:srgbClr val="FFFFFF"/>
                </a:solidFill>
                <a:latin typeface="Segoe UI"/>
                <a:cs typeface="Segoe UI"/>
              </a:rPr>
              <a:t>.</a:t>
            </a:r>
          </a:p>
        </p:txBody>
      </p:sp>
      <p:pic>
        <p:nvPicPr>
          <p:cNvPr id="5" name="Picture 2">
            <a:extLst>
              <a:ext uri="{FF2B5EF4-FFF2-40B4-BE49-F238E27FC236}">
                <a16:creationId xmlns:a16="http://schemas.microsoft.com/office/drawing/2014/main" id="{C9312B92-A015-431C-B8E4-031622C24F9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1" y="3167056"/>
            <a:ext cx="3288506" cy="660417"/>
          </a:xfrm>
          <a:prstGeom prst="rect">
            <a:avLst/>
          </a:prstGeom>
          <a:noFill/>
        </p:spPr>
      </p:pic>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57042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60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015663"/>
          </a:xfrm>
          <a:noFill/>
        </p:spPr>
        <p:txBody>
          <a:bodyPr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fr-FR" dirty="0"/>
              <a:t>Modifiez le style du titre</a:t>
            </a:r>
            <a:endParaRPr lang="en-US" dirty="0"/>
          </a:p>
        </p:txBody>
      </p:sp>
      <p:sp>
        <p:nvSpPr>
          <p:cNvPr id="6" name="Text Placeholder 5"/>
          <p:cNvSpPr>
            <a:spLocks noGrp="1"/>
          </p:cNvSpPr>
          <p:nvPr>
            <p:ph type="body" sz="quarter" idx="10"/>
          </p:nvPr>
        </p:nvSpPr>
        <p:spPr>
          <a:xfrm>
            <a:off x="274638" y="1212850"/>
            <a:ext cx="11887200" cy="1757404"/>
          </a:xfrm>
        </p:spPr>
        <p:txBody>
          <a:bodyPr/>
          <a:lstStyle>
            <a:lvl1pPr marL="0" indent="0">
              <a:buNone/>
              <a:defRPr sz="2600">
                <a:gradFill>
                  <a:gsLst>
                    <a:gs pos="1250">
                      <a:schemeClr val="tx2"/>
                    </a:gs>
                    <a:gs pos="99000">
                      <a:schemeClr val="tx2"/>
                    </a:gs>
                  </a:gsLst>
                  <a:lin ang="5400000" scaled="0"/>
                </a:gradFill>
              </a:defRPr>
            </a:lvl1pPr>
            <a:lvl2pPr marL="0" indent="0">
              <a:buFontTx/>
              <a:buNone/>
              <a:defRPr sz="2000"/>
            </a:lvl2pPr>
            <a:lvl3pPr marL="228600" indent="0">
              <a:buNone/>
              <a:defRPr sz="1800"/>
            </a:lvl3pPr>
            <a:lvl4pPr marL="457200" indent="0">
              <a:buNone/>
              <a:defRPr sz="1600"/>
            </a:lvl4pPr>
            <a:lvl5pPr marL="685800" indent="0">
              <a:buNone/>
              <a:defRPr sz="16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729704"/>
          </a:xfrm>
        </p:spPr>
        <p:txBody>
          <a:bodyPr>
            <a:spAutoFit/>
          </a:bodyPr>
          <a:lstStyle>
            <a:lvl1pPr>
              <a:defRPr sz="2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itle 5"/>
          <p:cNvSpPr>
            <a:spLocks noGrp="1"/>
          </p:cNvSpPr>
          <p:nvPr>
            <p:ph type="title"/>
          </p:nvPr>
        </p:nvSpPr>
        <p:spPr>
          <a:xfrm>
            <a:off x="272274" y="362886"/>
            <a:ext cx="11889564" cy="917575"/>
          </a:xfrm>
        </p:spPr>
        <p:txBody>
          <a:bodyPr/>
          <a:lstStyle/>
          <a:p>
            <a:r>
              <a:rPr lang="fr-FR" dirty="0"/>
              <a:t>Modifiez le style du titre</a:t>
            </a:r>
            <a:endParaRPr lang="en-US" dirty="0"/>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274639" y="1303458"/>
            <a:ext cx="5486399" cy="2089803"/>
          </a:xfrm>
        </p:spPr>
        <p:txBody>
          <a:bodyPr wrap="square">
            <a:spAutoFit/>
          </a:bodyPr>
          <a:lstStyle>
            <a:lvl1pPr marL="0" indent="0">
              <a:spcBef>
                <a:spcPts val="1224"/>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2000"/>
            </a:lvl2pPr>
            <a:lvl3pPr marL="231775" indent="0">
              <a:buNone/>
              <a:tabLst/>
              <a:defRPr sz="1800"/>
            </a:lvl3pPr>
            <a:lvl4pPr marL="460375" indent="0">
              <a:buNone/>
              <a:defRPr sz="1600"/>
            </a:lvl4pPr>
            <a:lvl5pPr marL="685800" indent="0">
              <a:buNone/>
              <a:tabLst/>
              <a:defRPr sz="16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3"/>
          <p:cNvSpPr>
            <a:spLocks noGrp="1"/>
          </p:cNvSpPr>
          <p:nvPr>
            <p:ph type="body" sz="quarter" idx="11"/>
          </p:nvPr>
        </p:nvSpPr>
        <p:spPr>
          <a:xfrm>
            <a:off x="6675439" y="1303458"/>
            <a:ext cx="5486399" cy="2089803"/>
          </a:xfrm>
        </p:spPr>
        <p:txBody>
          <a:bodyPr wrap="square">
            <a:spAutoFit/>
          </a:bodyPr>
          <a:lstStyle>
            <a:lvl1pPr marL="0" indent="0">
              <a:spcBef>
                <a:spcPts val="1224"/>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2000"/>
            </a:lvl2pPr>
            <a:lvl3pPr marL="231775" indent="0">
              <a:buNone/>
              <a:tabLst/>
              <a:defRPr sz="1800"/>
            </a:lvl3pPr>
            <a:lvl4pPr marL="460375" indent="0">
              <a:buNone/>
              <a:defRPr sz="1600"/>
            </a:lvl4pPr>
            <a:lvl5pPr marL="685800" indent="0">
              <a:buNone/>
              <a:tabLst/>
              <a:defRPr sz="16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fr-FR"/>
              <a:t>Modifiez le style du titre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6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729704"/>
          </a:xfrm>
        </p:spPr>
        <p:txBody>
          <a:bodyPr/>
          <a:lstStyle>
            <a:lvl1pPr marL="0" indent="0">
              <a:buNone/>
              <a:defRPr sz="2600">
                <a:solidFill>
                  <a:schemeClr val="tx1"/>
                </a:solidFill>
                <a:latin typeface="Segoe UI Semibold" panose="020B0702040204020203" pitchFamily="34" charset="0"/>
                <a:cs typeface="Segoe UI Semibold" panose="020B0702040204020203" pitchFamily="34" charset="0"/>
              </a:defRPr>
            </a:lvl1pPr>
            <a:lvl2pPr marL="346553" indent="0">
              <a:buNone/>
              <a:defRPr sz="2000">
                <a:solidFill>
                  <a:schemeClr val="tx1"/>
                </a:solidFill>
                <a:latin typeface="Segoe UI" pitchFamily="34" charset="0"/>
                <a:cs typeface="Segoe UI" pitchFamily="34" charset="0"/>
              </a:defRPr>
            </a:lvl2pPr>
            <a:lvl3pPr marL="584607" indent="0">
              <a:buNone/>
              <a:defRPr sz="1800">
                <a:solidFill>
                  <a:schemeClr val="tx1"/>
                </a:solidFill>
                <a:latin typeface="Segoe UI" pitchFamily="34" charset="0"/>
                <a:cs typeface="Segoe UI" pitchFamily="34" charset="0"/>
              </a:defRPr>
            </a:lvl3pPr>
            <a:lvl4pPr marL="814563" indent="0">
              <a:buNone/>
              <a:defRPr sz="1600">
                <a:solidFill>
                  <a:schemeClr val="tx1"/>
                </a:solidFill>
                <a:latin typeface="Segoe UI" pitchFamily="34" charset="0"/>
                <a:cs typeface="Segoe UI" pitchFamily="34" charset="0"/>
              </a:defRPr>
            </a:lvl4pPr>
            <a:lvl5pPr marL="1050997" indent="0">
              <a:buNone/>
              <a:defRPr sz="1600">
                <a:solidFill>
                  <a:schemeClr val="tx1"/>
                </a:solidFill>
                <a:latin typeface="Segoe UI" pitchFamily="34" charset="0"/>
                <a:cs typeface="Segoe UI" pitchFamily="34" charset="0"/>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apositive 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8678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757404"/>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4" r:id="rId9"/>
    <p:sldLayoutId id="2147484235" r:id="rId10"/>
    <p:sldLayoutId id="2147484251" r:id="rId11"/>
    <p:sldLayoutId id="2147484254" r:id="rId12"/>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solidFill>
            <a:srgbClr val="0078D7"/>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mochajs.or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arketplace.microsoft.com/fr-fr/marketplace/apps/category/blockchain?page=1"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hyperlink" Target="https://azuremarketplace.microsoft.com/fr-fr/marketplace/apps/category/blockchain"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workbenchblog"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channel9.msdn.com/Shows/Blocktalk/Genesis-Episode-This-is-Block-Talk" TargetMode="External"/><Relationship Id="rId2" Type="http://schemas.openxmlformats.org/officeDocument/2006/relationships/hyperlink" Target="https://azure.com/blockchain" TargetMode="External"/><Relationship Id="rId1" Type="http://schemas.openxmlformats.org/officeDocument/2006/relationships/slideLayout" Target="../slideLayouts/slideLayout4.xml"/><Relationship Id="rId6" Type="http://schemas.openxmlformats.org/officeDocument/2006/relationships/hyperlink" Target="http://aka.ms/AzureAdvisors" TargetMode="External"/><Relationship Id="rId5" Type="http://schemas.openxmlformats.org/officeDocument/2006/relationships/hyperlink" Target="https://aka.ms/blockchainuservoice" TargetMode="External"/><Relationship Id="rId4" Type="http://schemas.openxmlformats.org/officeDocument/2006/relationships/hyperlink" Target="https://azure.microsoft.com/en-us/blog/topics/blockchai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13581" y="1616819"/>
            <a:ext cx="11809312" cy="1143000"/>
          </a:xfrm>
        </p:spPr>
        <p:txBody>
          <a:bodyPr/>
          <a:lstStyle/>
          <a:p>
            <a:r>
              <a:rPr lang="fr-FR" sz="4800" dirty="0">
                <a:solidFill>
                  <a:schemeClr val="tx1"/>
                </a:solidFill>
              </a:rPr>
              <a:t>DevOps pour la Blockchain</a:t>
            </a:r>
            <a:endParaRPr lang="fr-FR" sz="4800" noProof="0" dirty="0"/>
          </a:p>
        </p:txBody>
      </p:sp>
      <p:pic>
        <p:nvPicPr>
          <p:cNvPr id="5" name="Picture 5"/>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14" name="Espace réservé du texte 13">
            <a:extLst>
              <a:ext uri="{FF2B5EF4-FFF2-40B4-BE49-F238E27FC236}">
                <a16:creationId xmlns:a16="http://schemas.microsoft.com/office/drawing/2014/main" id="{A911AFFD-C34A-462B-93D0-B3642A64F52B}"/>
              </a:ext>
            </a:extLst>
          </p:cNvPr>
          <p:cNvSpPr>
            <a:spLocks noGrp="1"/>
          </p:cNvSpPr>
          <p:nvPr>
            <p:ph type="body" sz="quarter" idx="13"/>
          </p:nvPr>
        </p:nvSpPr>
        <p:spPr>
          <a:xfrm>
            <a:off x="457200" y="2904882"/>
            <a:ext cx="5209019" cy="720080"/>
          </a:xfrm>
        </p:spPr>
        <p:txBody>
          <a:bodyPr/>
          <a:lstStyle/>
          <a:p>
            <a:pPr marL="0" indent="0">
              <a:buNone/>
            </a:pPr>
            <a:r>
              <a:rPr lang="fr-FR" noProof="0" dirty="0"/>
              <a:t>Jeudi 6 décembre 2018</a:t>
            </a:r>
          </a:p>
        </p:txBody>
      </p:sp>
      <p:pic>
        <p:nvPicPr>
          <p:cNvPr id="13" name="Picture 12">
            <a:extLst>
              <a:ext uri="{FF2B5EF4-FFF2-40B4-BE49-F238E27FC236}">
                <a16:creationId xmlns:a16="http://schemas.microsoft.com/office/drawing/2014/main" id="{F950FF2D-49C1-4C07-AFAC-80AFB947CE91}"/>
              </a:ext>
            </a:extLst>
          </p:cNvPr>
          <p:cNvPicPr>
            <a:picLocks noChangeAspect="1"/>
          </p:cNvPicPr>
          <p:nvPr/>
        </p:nvPicPr>
        <p:blipFill>
          <a:blip r:embed="rId5"/>
          <a:stretch>
            <a:fillRect/>
          </a:stretch>
        </p:blipFill>
        <p:spPr>
          <a:xfrm>
            <a:off x="690189" y="4111535"/>
            <a:ext cx="1268992" cy="1268992"/>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Espace réservé du texte 4">
            <a:extLst>
              <a:ext uri="{FF2B5EF4-FFF2-40B4-BE49-F238E27FC236}">
                <a16:creationId xmlns:a16="http://schemas.microsoft.com/office/drawing/2014/main" id="{5A7BE8D0-7391-4B91-960A-4E931CB76849}"/>
              </a:ext>
            </a:extLst>
          </p:cNvPr>
          <p:cNvSpPr txBox="1">
            <a:spLocks/>
          </p:cNvSpPr>
          <p:nvPr/>
        </p:nvSpPr>
        <p:spPr>
          <a:xfrm>
            <a:off x="601613" y="5415443"/>
            <a:ext cx="1890864" cy="664948"/>
          </a:xfrm>
          <a:prstGeom prst="rect">
            <a:avLst/>
          </a:prstGeom>
          <a:noFill/>
        </p:spPr>
        <p:txBody>
          <a:bodyPr vert="horz" wrap="square" lIns="0"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FFFFFF"/>
                </a:soli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dirty="0">
                <a:ln>
                  <a:noFill/>
                </a:ln>
                <a:solidFill>
                  <a:srgbClr val="FFFFFF"/>
                </a:solidFill>
                <a:effectLst/>
                <a:uLnTx/>
                <a:uFillTx/>
                <a:latin typeface="Segoe UI"/>
                <a:ea typeface="+mn-ea"/>
                <a:cs typeface="+mn-cs"/>
              </a:rPr>
              <a:t>Philippe Beraud</a:t>
            </a:r>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Cloud Architect </a:t>
            </a:r>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Microsoft France</a:t>
            </a:r>
          </a:p>
        </p:txBody>
      </p:sp>
      <p:pic>
        <p:nvPicPr>
          <p:cNvPr id="16" name="Picture 15" descr="A person wearing a suit and tie&#10;&#10;Description automatically generated">
            <a:extLst>
              <a:ext uri="{FF2B5EF4-FFF2-40B4-BE49-F238E27FC236}">
                <a16:creationId xmlns:a16="http://schemas.microsoft.com/office/drawing/2014/main" id="{8862A76A-BDF2-4200-8F60-2DADBF074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633" y="4111535"/>
            <a:ext cx="1263335" cy="1306160"/>
          </a:xfrm>
          <a:prstGeom prst="ellipse">
            <a:avLst/>
          </a:prstGeom>
          <a:ln w="285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Espace réservé du texte 4">
            <a:extLst>
              <a:ext uri="{FF2B5EF4-FFF2-40B4-BE49-F238E27FC236}">
                <a16:creationId xmlns:a16="http://schemas.microsoft.com/office/drawing/2014/main" id="{C19004B5-C32D-4576-8508-B614B9F1B227}"/>
              </a:ext>
            </a:extLst>
          </p:cNvPr>
          <p:cNvSpPr txBox="1">
            <a:spLocks/>
          </p:cNvSpPr>
          <p:nvPr/>
        </p:nvSpPr>
        <p:spPr>
          <a:xfrm>
            <a:off x="2905869" y="5415443"/>
            <a:ext cx="2374323" cy="664948"/>
          </a:xfrm>
          <a:prstGeom prst="rect">
            <a:avLst/>
          </a:prstGeom>
          <a:noFill/>
        </p:spPr>
        <p:txBody>
          <a:bodyPr vert="horz" wrap="square" lIns="0"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FFFFFF"/>
                </a:soli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dirty="0">
                <a:ln>
                  <a:noFill/>
                </a:ln>
                <a:solidFill>
                  <a:srgbClr val="FFFFFF"/>
                </a:solidFill>
                <a:effectLst/>
                <a:uLnTx/>
                <a:uFillTx/>
                <a:latin typeface="Segoe UI"/>
                <a:ea typeface="+mn-ea"/>
                <a:cs typeface="+mn-cs"/>
              </a:rPr>
              <a:t>Stéphane Goudeau </a:t>
            </a:r>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Cloud Architect </a:t>
            </a:r>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Microsoft France</a:t>
            </a:r>
          </a:p>
        </p:txBody>
      </p:sp>
      <p:sp>
        <p:nvSpPr>
          <p:cNvPr id="10" name="ZoneTexte 2920">
            <a:extLst>
              <a:ext uri="{FF2B5EF4-FFF2-40B4-BE49-F238E27FC236}">
                <a16:creationId xmlns:a16="http://schemas.microsoft.com/office/drawing/2014/main" id="{00B71A87-3E6A-4207-918E-DE4B53FBB185}"/>
              </a:ext>
            </a:extLst>
          </p:cNvPr>
          <p:cNvSpPr txBox="1"/>
          <p:nvPr/>
        </p:nvSpPr>
        <p:spPr>
          <a:xfrm>
            <a:off x="9489292" y="286998"/>
            <a:ext cx="2664296" cy="400110"/>
          </a:xfrm>
          <a:prstGeom prst="rect">
            <a:avLst/>
          </a:prstGeom>
          <a:noFill/>
        </p:spPr>
        <p:txBody>
          <a:bodyPr wrap="square" rtlCol="0">
            <a:spAutoFit/>
          </a:bodyPr>
          <a:lstStyle/>
          <a:p>
            <a:pPr algn="r"/>
            <a:r>
              <a:rPr lang="fr-FR" sz="2000" dirty="0">
                <a:latin typeface="Segoe UI Semibold" panose="020B0702040204020203" pitchFamily="34" charset="0"/>
                <a:cs typeface="Segoe UI Semibold" panose="020B0702040204020203" pitchFamily="34" charset="0"/>
              </a:rPr>
              <a:t>#OSSPARIS18 </a:t>
            </a:r>
          </a:p>
        </p:txBody>
      </p:sp>
    </p:spTree>
    <p:extLst>
      <p:ext uri="{BB962C8B-B14F-4D97-AF65-F5344CB8AC3E}">
        <p14:creationId xmlns:p14="http://schemas.microsoft.com/office/powerpoint/2010/main" val="340864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52932E-9AA6-45E5-BC61-A5C9AA03CFD0}"/>
              </a:ext>
            </a:extLst>
          </p:cNvPr>
          <p:cNvSpPr>
            <a:spLocks noGrp="1"/>
          </p:cNvSpPr>
          <p:nvPr>
            <p:ph type="body" sz="quarter" idx="10"/>
          </p:nvPr>
        </p:nvSpPr>
        <p:spPr>
          <a:xfrm>
            <a:off x="274638" y="1291147"/>
            <a:ext cx="11887200" cy="3745641"/>
          </a:xfrm>
        </p:spPr>
        <p:txBody>
          <a:bodyPr/>
          <a:lstStyle/>
          <a:p>
            <a:pPr marL="0" indent="0">
              <a:buNone/>
            </a:pPr>
            <a:r>
              <a:rPr lang="fr-FR" b="1" dirty="0">
                <a:latin typeface="Consolas" panose="020B0609020204030204" pitchFamily="49" charset="0"/>
              </a:rPr>
              <a:t>$ Truffle test</a:t>
            </a:r>
          </a:p>
          <a:p>
            <a:pPr marL="0" indent="0">
              <a:spcBef>
                <a:spcPts val="1800"/>
              </a:spcBef>
              <a:buNone/>
            </a:pPr>
            <a:r>
              <a:rPr lang="fr-FR" dirty="0"/>
              <a:t>Truffle utilise le Framework de test Mocha (</a:t>
            </a:r>
            <a:r>
              <a:rPr lang="fr-FR" dirty="0">
                <a:hlinkClick r:id="rId3"/>
              </a:rPr>
              <a:t>mochajs.org</a:t>
            </a:r>
            <a:r>
              <a:rPr lang="fr-FR" dirty="0"/>
              <a:t>) pour exécuter les tests unitaires de contrats autonomes</a:t>
            </a:r>
          </a:p>
          <a:p>
            <a:pPr marL="0" indent="0">
              <a:spcBef>
                <a:spcPts val="1800"/>
              </a:spcBef>
              <a:buNone/>
            </a:pPr>
            <a:r>
              <a:rPr lang="fr-FR" dirty="0"/>
              <a:t>Truffle intègre son propre réseau de test</a:t>
            </a:r>
          </a:p>
          <a:p>
            <a:pPr lvl="1" indent="-342900">
              <a:spcBef>
                <a:spcPts val="600"/>
              </a:spcBef>
            </a:pPr>
            <a:r>
              <a:rPr lang="fr-FR" dirty="0"/>
              <a:t>Correspond au réseau "Development"</a:t>
            </a:r>
          </a:p>
          <a:p>
            <a:pPr marL="0" indent="0">
              <a:spcBef>
                <a:spcPts val="1800"/>
              </a:spcBef>
              <a:buNone/>
            </a:pPr>
            <a:r>
              <a:rPr lang="fr-FR" dirty="0"/>
              <a:t>Il est bien sûr possible de tester sur un réseau donné décrit dans la configuration </a:t>
            </a:r>
            <a:r>
              <a:rPr lang="fr-FR" i="1" dirty="0"/>
              <a:t>truffle-config.js</a:t>
            </a:r>
          </a:p>
          <a:p>
            <a:pPr lvl="1">
              <a:spcBef>
                <a:spcPts val="600"/>
              </a:spcBef>
            </a:pPr>
            <a:r>
              <a:rPr lang="fr-FR" dirty="0"/>
              <a:t>Ganache-cli (TestRPC), Ganache, etc.</a:t>
            </a:r>
          </a:p>
        </p:txBody>
      </p:sp>
      <p:sp>
        <p:nvSpPr>
          <p:cNvPr id="3" name="Title 2">
            <a:extLst>
              <a:ext uri="{FF2B5EF4-FFF2-40B4-BE49-F238E27FC236}">
                <a16:creationId xmlns:a16="http://schemas.microsoft.com/office/drawing/2014/main" id="{D54A1552-711E-4988-880E-F728B8710993}"/>
              </a:ext>
            </a:extLst>
          </p:cNvPr>
          <p:cNvSpPr>
            <a:spLocks noGrp="1"/>
          </p:cNvSpPr>
          <p:nvPr>
            <p:ph type="title"/>
          </p:nvPr>
        </p:nvSpPr>
        <p:spPr/>
        <p:txBody>
          <a:bodyPr/>
          <a:lstStyle/>
          <a:p>
            <a:r>
              <a:rPr lang="fr-FR" dirty="0"/>
              <a:t>Les tests des contrats autonomes dans Solidity</a:t>
            </a:r>
          </a:p>
        </p:txBody>
      </p:sp>
    </p:spTree>
    <p:extLst>
      <p:ext uri="{BB962C8B-B14F-4D97-AF65-F5344CB8AC3E}">
        <p14:creationId xmlns:p14="http://schemas.microsoft.com/office/powerpoint/2010/main" val="15270910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fr-FR" spc="-102" dirty="0">
                <a:solidFill>
                  <a:schemeClr val="tx1"/>
                </a:solidFill>
              </a:rPr>
              <a:t>Démo</a:t>
            </a:r>
            <a:endParaRPr lang="fr-FR" sz="4800" spc="-102" dirty="0">
              <a:solidFill>
                <a:schemeClr val="tx1"/>
              </a:solidFill>
            </a:endParaRPr>
          </a:p>
        </p:txBody>
      </p:sp>
      <p:sp>
        <p:nvSpPr>
          <p:cNvPr id="4" name="Text Placeholder 4">
            <a:extLst>
              <a:ext uri="{FF2B5EF4-FFF2-40B4-BE49-F238E27FC236}">
                <a16:creationId xmlns:a16="http://schemas.microsoft.com/office/drawing/2014/main" id="{6ADC39EF-0F9B-4215-A2D1-F590E9795918}"/>
              </a:ext>
            </a:extLst>
          </p:cNvPr>
          <p:cNvSpPr txBox="1">
            <a:spLocks/>
          </p:cNvSpPr>
          <p:nvPr/>
        </p:nvSpPr>
        <p:spPr>
          <a:xfrm>
            <a:off x="385589" y="3497262"/>
            <a:ext cx="10726460" cy="50405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dirty="0">
              <a:solidFill>
                <a:schemeClr val="tx1"/>
              </a:solidFill>
            </a:endParaRPr>
          </a:p>
          <a:p>
            <a:endParaRPr lang="en-US" dirty="0"/>
          </a:p>
        </p:txBody>
      </p:sp>
      <p:sp>
        <p:nvSpPr>
          <p:cNvPr id="9" name="Text Placeholder 3">
            <a:extLst>
              <a:ext uri="{FF2B5EF4-FFF2-40B4-BE49-F238E27FC236}">
                <a16:creationId xmlns:a16="http://schemas.microsoft.com/office/drawing/2014/main" id="{A0351A99-3274-437B-93E2-A21024906373}"/>
              </a:ext>
            </a:extLst>
          </p:cNvPr>
          <p:cNvSpPr txBox="1">
            <a:spLocks/>
          </p:cNvSpPr>
          <p:nvPr/>
        </p:nvSpPr>
        <p:spPr>
          <a:xfrm>
            <a:off x="380826" y="3479228"/>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Segoe UI Semibold" panose="020B0702040204020203" pitchFamily="34" charset="0"/>
                <a:cs typeface="Segoe UI Semibold" panose="020B0702040204020203" pitchFamily="34" charset="0"/>
              </a:rPr>
              <a:t>Tester les contrats autonomes en local avec Truffle Suite</a:t>
            </a:r>
            <a:endParaRPr lang="en-US" dirty="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408E05A-44F4-4DCA-A7FD-73F704569158}"/>
              </a:ext>
            </a:extLst>
          </p:cNvPr>
          <p:cNvGrpSpPr>
            <a:grpSpLocks noChangeAspect="1"/>
          </p:cNvGrpSpPr>
          <p:nvPr/>
        </p:nvGrpSpPr>
        <p:grpSpPr bwMode="black">
          <a:xfrm>
            <a:off x="457597" y="336533"/>
            <a:ext cx="1448129" cy="310896"/>
            <a:chOff x="457200" y="1643393"/>
            <a:chExt cx="4492753" cy="964540"/>
          </a:xfrm>
        </p:grpSpPr>
        <p:pic>
          <p:nvPicPr>
            <p:cNvPr id="7" name="Picture 6">
              <a:extLst>
                <a:ext uri="{FF2B5EF4-FFF2-40B4-BE49-F238E27FC236}">
                  <a16:creationId xmlns:a16="http://schemas.microsoft.com/office/drawing/2014/main" id="{17177AD5-798C-483F-B989-A0D6113F5A2E}"/>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6A783188-8CF3-4474-8A0F-EEBFD75AE85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D660B8F7-535E-4212-9699-9054AA5CAD2F}"/>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821440" y="5513486"/>
            <a:ext cx="1170219" cy="955374"/>
          </a:xfrm>
          <a:prstGeom prst="rect">
            <a:avLst/>
          </a:prstGeom>
        </p:spPr>
      </p:pic>
    </p:spTree>
    <p:extLst>
      <p:ext uri="{BB962C8B-B14F-4D97-AF65-F5344CB8AC3E}">
        <p14:creationId xmlns:p14="http://schemas.microsoft.com/office/powerpoint/2010/main" val="9020951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52932E-9AA6-45E5-BC61-A5C9AA03CFD0}"/>
              </a:ext>
            </a:extLst>
          </p:cNvPr>
          <p:cNvSpPr>
            <a:spLocks noGrp="1"/>
          </p:cNvSpPr>
          <p:nvPr>
            <p:ph type="body" sz="quarter" idx="10"/>
          </p:nvPr>
        </p:nvSpPr>
        <p:spPr>
          <a:xfrm>
            <a:off x="274638" y="1553046"/>
            <a:ext cx="7095727" cy="4634826"/>
          </a:xfrm>
        </p:spPr>
        <p:txBody>
          <a:bodyPr/>
          <a:lstStyle/>
          <a:p>
            <a:pPr marL="0" indent="0">
              <a:buNone/>
            </a:pPr>
            <a:r>
              <a:rPr lang="fr-FR" dirty="0"/>
              <a:t>Tests développeur vs. Tests consortium </a:t>
            </a:r>
          </a:p>
          <a:p>
            <a:pPr marL="0" indent="0">
              <a:spcBef>
                <a:spcPts val="1800"/>
              </a:spcBef>
              <a:buNone/>
            </a:pPr>
            <a:r>
              <a:rPr lang="fr-FR" dirty="0"/>
              <a:t>Que doit-on tester dans la pratique ?</a:t>
            </a:r>
          </a:p>
          <a:p>
            <a:pPr lvl="1"/>
            <a:r>
              <a:rPr lang="fr-FR" dirty="0"/>
              <a:t>Les contrats autonomes et la ÐApp, que la ÐApp, etc.</a:t>
            </a:r>
          </a:p>
          <a:p>
            <a:pPr marL="0" indent="0">
              <a:spcBef>
                <a:spcPts val="1800"/>
              </a:spcBef>
              <a:buNone/>
            </a:pPr>
            <a:r>
              <a:rPr lang="fr-FR" dirty="0"/>
              <a:t>Quel hôte pour l’environnement de test ?</a:t>
            </a:r>
          </a:p>
          <a:p>
            <a:pPr lvl="1"/>
            <a:r>
              <a:rPr lang="fr-FR" dirty="0"/>
              <a:t>Agent de construction (Build) hébergé par Microsoft configuré à la volée</a:t>
            </a:r>
          </a:p>
          <a:p>
            <a:pPr lvl="1"/>
            <a:r>
              <a:rPr lang="fr-FR" dirty="0"/>
              <a:t>Agent de construction (Build) personnalisé auto-hébergé</a:t>
            </a:r>
          </a:p>
          <a:p>
            <a:pPr lvl="2"/>
            <a:r>
              <a:rPr lang="fr-FR" dirty="0"/>
              <a:t>VM sous Windows, MacOS/X ou sous Linux</a:t>
            </a:r>
          </a:p>
          <a:p>
            <a:pPr lvl="2"/>
            <a:r>
              <a:rPr lang="fr-FR" dirty="0"/>
              <a:t>Container Docker</a:t>
            </a:r>
          </a:p>
          <a:p>
            <a:pPr marL="0" indent="0">
              <a:spcBef>
                <a:spcPts val="1800"/>
              </a:spcBef>
              <a:buNone/>
            </a:pPr>
            <a:r>
              <a:rPr lang="fr-FR" dirty="0"/>
              <a:t>Quelle chaîne pour l’environnement de test ?</a:t>
            </a:r>
          </a:p>
          <a:p>
            <a:pPr lvl="1"/>
            <a:r>
              <a:rPr lang="fr-FR" dirty="0"/>
              <a:t>Nœud unique </a:t>
            </a:r>
          </a:p>
          <a:p>
            <a:pPr lvl="1"/>
            <a:r>
              <a:rPr lang="fr-FR" dirty="0"/>
              <a:t>Typiquement le réseau « Development" ou Ganache</a:t>
            </a:r>
          </a:p>
        </p:txBody>
      </p:sp>
      <p:sp>
        <p:nvSpPr>
          <p:cNvPr id="3" name="Title 2">
            <a:extLst>
              <a:ext uri="{FF2B5EF4-FFF2-40B4-BE49-F238E27FC236}">
                <a16:creationId xmlns:a16="http://schemas.microsoft.com/office/drawing/2014/main" id="{D54A1552-711E-4988-880E-F728B8710993}"/>
              </a:ext>
            </a:extLst>
          </p:cNvPr>
          <p:cNvSpPr>
            <a:spLocks noGrp="1"/>
          </p:cNvSpPr>
          <p:nvPr>
            <p:ph type="title"/>
          </p:nvPr>
        </p:nvSpPr>
        <p:spPr>
          <a:xfrm>
            <a:off x="274638" y="347865"/>
            <a:ext cx="11889564" cy="917575"/>
          </a:xfrm>
        </p:spPr>
        <p:txBody>
          <a:bodyPr/>
          <a:lstStyle/>
          <a:p>
            <a:r>
              <a:rPr lang="fr-FR" dirty="0"/>
              <a:t>Les tests dans l’intégration continue (CI)</a:t>
            </a:r>
            <a:br>
              <a:rPr lang="fr-FR" dirty="0"/>
            </a:br>
            <a:r>
              <a:rPr lang="fr-FR" sz="2600" dirty="0">
                <a:solidFill>
                  <a:srgbClr val="0078D7"/>
                </a:solidFill>
                <a:latin typeface="Segoe UI" panose="020B0502040204020203" pitchFamily="34" charset="0"/>
                <a:cs typeface="Segoe UI" panose="020B0502040204020203" pitchFamily="34" charset="0"/>
              </a:rPr>
              <a:t>Avec Azure DevOps</a:t>
            </a:r>
            <a:endParaRPr lang="fr-FR" sz="2600" dirty="0"/>
          </a:p>
        </p:txBody>
      </p:sp>
      <p:pic>
        <p:nvPicPr>
          <p:cNvPr id="2" name="Picture 1">
            <a:extLst>
              <a:ext uri="{FF2B5EF4-FFF2-40B4-BE49-F238E27FC236}">
                <a16:creationId xmlns:a16="http://schemas.microsoft.com/office/drawing/2014/main" id="{122C09ED-37D0-4B97-BE2D-82D4AE368A7F}"/>
              </a:ext>
            </a:extLst>
          </p:cNvPr>
          <p:cNvPicPr>
            <a:picLocks noChangeAspect="1"/>
          </p:cNvPicPr>
          <p:nvPr/>
        </p:nvPicPr>
        <p:blipFill>
          <a:blip r:embed="rId3"/>
          <a:stretch>
            <a:fillRect/>
          </a:stretch>
        </p:blipFill>
        <p:spPr>
          <a:xfrm>
            <a:off x="7442373" y="1913086"/>
            <a:ext cx="4809437" cy="4793406"/>
          </a:xfrm>
          <a:prstGeom prst="rect">
            <a:avLst/>
          </a:prstGeom>
          <a:ln>
            <a:solidFill>
              <a:schemeClr val="bg1">
                <a:lumMod val="50000"/>
              </a:schemeClr>
            </a:solidFill>
          </a:ln>
        </p:spPr>
      </p:pic>
    </p:spTree>
    <p:extLst>
      <p:ext uri="{BB962C8B-B14F-4D97-AF65-F5344CB8AC3E}">
        <p14:creationId xmlns:p14="http://schemas.microsoft.com/office/powerpoint/2010/main" val="25984503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A21F-FDCA-41C2-B1E9-97229272ED39}"/>
              </a:ext>
            </a:extLst>
          </p:cNvPr>
          <p:cNvSpPr>
            <a:spLocks noGrp="1"/>
          </p:cNvSpPr>
          <p:nvPr>
            <p:ph type="title"/>
          </p:nvPr>
        </p:nvSpPr>
        <p:spPr>
          <a:xfrm>
            <a:off x="273455" y="256902"/>
            <a:ext cx="11889564" cy="935037"/>
          </a:xfrm>
        </p:spPr>
        <p:txBody>
          <a:bodyPr/>
          <a:lstStyle/>
          <a:p>
            <a:r>
              <a:rPr lang="fr-FR" dirty="0"/>
              <a:t>La définition d’un pipeline de Build</a:t>
            </a:r>
            <a:br>
              <a:rPr lang="fr-FR" dirty="0"/>
            </a:br>
            <a:r>
              <a:rPr lang="fr-FR" sz="2600" dirty="0">
                <a:solidFill>
                  <a:srgbClr val="0078D7"/>
                </a:solidFill>
                <a:latin typeface="Segoe UI" panose="020B0502040204020203" pitchFamily="34" charset="0"/>
                <a:cs typeface="Segoe UI" panose="020B0502040204020203" pitchFamily="34" charset="0"/>
              </a:rPr>
              <a:t>Avec Azure DevOps (IHM ou YAML)</a:t>
            </a:r>
            <a:endParaRPr lang="en-US" sz="2600" dirty="0">
              <a:solidFill>
                <a:srgbClr val="0078D7"/>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74E7FC01-CDCB-4DCD-9654-8EF33021D418}"/>
              </a:ext>
            </a:extLst>
          </p:cNvPr>
          <p:cNvPicPr>
            <a:picLocks noChangeAspect="1"/>
          </p:cNvPicPr>
          <p:nvPr/>
        </p:nvPicPr>
        <p:blipFill>
          <a:blip r:embed="rId3"/>
          <a:stretch>
            <a:fillRect/>
          </a:stretch>
        </p:blipFill>
        <p:spPr>
          <a:xfrm>
            <a:off x="245499" y="1513522"/>
            <a:ext cx="7186774" cy="5018112"/>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108E0433-517D-4921-A412-AF9B08B66CE5}"/>
              </a:ext>
            </a:extLst>
          </p:cNvPr>
          <p:cNvPicPr>
            <a:picLocks noChangeAspect="1"/>
          </p:cNvPicPr>
          <p:nvPr/>
        </p:nvPicPr>
        <p:blipFill>
          <a:blip r:embed="rId4"/>
          <a:stretch>
            <a:fillRect/>
          </a:stretch>
        </p:blipFill>
        <p:spPr>
          <a:xfrm>
            <a:off x="7644830" y="1513521"/>
            <a:ext cx="4546146" cy="5018113"/>
          </a:xfrm>
          <a:prstGeom prst="rect">
            <a:avLst/>
          </a:prstGeom>
          <a:ln>
            <a:solidFill>
              <a:schemeClr val="bg1">
                <a:lumMod val="50000"/>
              </a:schemeClr>
            </a:solidFill>
          </a:ln>
        </p:spPr>
      </p:pic>
    </p:spTree>
    <p:extLst>
      <p:ext uri="{BB962C8B-B14F-4D97-AF65-F5344CB8AC3E}">
        <p14:creationId xmlns:p14="http://schemas.microsoft.com/office/powerpoint/2010/main" val="24159097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1958A8-FFA6-4FEA-8CC6-672C7517DB23}"/>
              </a:ext>
            </a:extLst>
          </p:cNvPr>
          <p:cNvSpPr>
            <a:spLocks noGrp="1"/>
          </p:cNvSpPr>
          <p:nvPr>
            <p:ph type="title"/>
          </p:nvPr>
        </p:nvSpPr>
        <p:spPr>
          <a:xfrm>
            <a:off x="273455" y="112886"/>
            <a:ext cx="11889564" cy="917575"/>
          </a:xfrm>
        </p:spPr>
        <p:txBody>
          <a:bodyPr/>
          <a:lstStyle/>
          <a:p>
            <a:r>
              <a:rPr lang="fr-FR" dirty="0"/>
              <a:t>Les tests au sein d’une exécution d’un Build</a:t>
            </a:r>
            <a:br>
              <a:rPr lang="fr-FR" dirty="0"/>
            </a:br>
            <a:r>
              <a:rPr lang="fr-FR" sz="2600" dirty="0">
                <a:solidFill>
                  <a:srgbClr val="0078D7"/>
                </a:solidFill>
                <a:latin typeface="Segoe UI" panose="020B0502040204020203" pitchFamily="34" charset="0"/>
                <a:cs typeface="Segoe UI" panose="020B0502040204020203" pitchFamily="34" charset="0"/>
              </a:rPr>
              <a:t>Avec Azure DevOps</a:t>
            </a:r>
            <a:r>
              <a:rPr lang="fr-FR" dirty="0"/>
              <a:t> </a:t>
            </a:r>
          </a:p>
        </p:txBody>
      </p:sp>
      <p:pic>
        <p:nvPicPr>
          <p:cNvPr id="4" name="Picture 3">
            <a:extLst>
              <a:ext uri="{FF2B5EF4-FFF2-40B4-BE49-F238E27FC236}">
                <a16:creationId xmlns:a16="http://schemas.microsoft.com/office/drawing/2014/main" id="{40C94DDB-367F-47C3-8ACF-C0F860ABC371}"/>
              </a:ext>
            </a:extLst>
          </p:cNvPr>
          <p:cNvPicPr>
            <a:picLocks noChangeAspect="1"/>
          </p:cNvPicPr>
          <p:nvPr/>
        </p:nvPicPr>
        <p:blipFill>
          <a:blip r:embed="rId3"/>
          <a:stretch>
            <a:fillRect/>
          </a:stretch>
        </p:blipFill>
        <p:spPr>
          <a:xfrm>
            <a:off x="1105669" y="1265014"/>
            <a:ext cx="10225136" cy="5456427"/>
          </a:xfrm>
          <a:prstGeom prst="rect">
            <a:avLst/>
          </a:prstGeom>
        </p:spPr>
      </p:pic>
    </p:spTree>
    <p:extLst>
      <p:ext uri="{BB962C8B-B14F-4D97-AF65-F5344CB8AC3E}">
        <p14:creationId xmlns:p14="http://schemas.microsoft.com/office/powerpoint/2010/main" val="37068085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fr-FR" spc="-102" dirty="0">
                <a:solidFill>
                  <a:schemeClr val="tx1"/>
                </a:solidFill>
              </a:rPr>
              <a:t>Démo</a:t>
            </a:r>
            <a:endParaRPr lang="fr-FR" sz="4800" spc="-102" dirty="0">
              <a:solidFill>
                <a:schemeClr val="tx1"/>
              </a:solidFill>
            </a:endParaRPr>
          </a:p>
        </p:txBody>
      </p:sp>
      <p:sp>
        <p:nvSpPr>
          <p:cNvPr id="4" name="Text Placeholder 4">
            <a:extLst>
              <a:ext uri="{FF2B5EF4-FFF2-40B4-BE49-F238E27FC236}">
                <a16:creationId xmlns:a16="http://schemas.microsoft.com/office/drawing/2014/main" id="{6ADC39EF-0F9B-4215-A2D1-F590E9795918}"/>
              </a:ext>
            </a:extLst>
          </p:cNvPr>
          <p:cNvSpPr txBox="1">
            <a:spLocks/>
          </p:cNvSpPr>
          <p:nvPr/>
        </p:nvSpPr>
        <p:spPr>
          <a:xfrm>
            <a:off x="385589" y="3497262"/>
            <a:ext cx="10726460" cy="50405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dirty="0">
              <a:solidFill>
                <a:schemeClr val="tx1"/>
              </a:solidFill>
            </a:endParaRPr>
          </a:p>
          <a:p>
            <a:endParaRPr lang="en-US" dirty="0"/>
          </a:p>
        </p:txBody>
      </p:sp>
      <p:sp>
        <p:nvSpPr>
          <p:cNvPr id="9" name="Text Placeholder 3">
            <a:extLst>
              <a:ext uri="{FF2B5EF4-FFF2-40B4-BE49-F238E27FC236}">
                <a16:creationId xmlns:a16="http://schemas.microsoft.com/office/drawing/2014/main" id="{A0351A99-3274-437B-93E2-A21024906373}"/>
              </a:ext>
            </a:extLst>
          </p:cNvPr>
          <p:cNvSpPr txBox="1">
            <a:spLocks/>
          </p:cNvSpPr>
          <p:nvPr/>
        </p:nvSpPr>
        <p:spPr>
          <a:xfrm>
            <a:off x="380826" y="3479228"/>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Segoe UI Semibold" panose="020B0702040204020203" pitchFamily="34" charset="0"/>
                <a:cs typeface="Segoe UI Semibold" panose="020B0702040204020203" pitchFamily="34" charset="0"/>
              </a:rPr>
              <a:t>Réaliser une intégration continue (CI) avec Azure DevOps </a:t>
            </a:r>
            <a:endParaRPr lang="en-US" dirty="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408E05A-44F4-4DCA-A7FD-73F704569158}"/>
              </a:ext>
            </a:extLst>
          </p:cNvPr>
          <p:cNvGrpSpPr>
            <a:grpSpLocks noChangeAspect="1"/>
          </p:cNvGrpSpPr>
          <p:nvPr/>
        </p:nvGrpSpPr>
        <p:grpSpPr bwMode="black">
          <a:xfrm>
            <a:off x="457597" y="336533"/>
            <a:ext cx="1448129" cy="310896"/>
            <a:chOff x="457200" y="1643393"/>
            <a:chExt cx="4492753" cy="964540"/>
          </a:xfrm>
        </p:grpSpPr>
        <p:pic>
          <p:nvPicPr>
            <p:cNvPr id="7" name="Picture 6">
              <a:extLst>
                <a:ext uri="{FF2B5EF4-FFF2-40B4-BE49-F238E27FC236}">
                  <a16:creationId xmlns:a16="http://schemas.microsoft.com/office/drawing/2014/main" id="{17177AD5-798C-483F-B989-A0D6113F5A2E}"/>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6A783188-8CF3-4474-8A0F-EEBFD75AE85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 name="ZoneTexte 2920">
            <a:extLst>
              <a:ext uri="{FF2B5EF4-FFF2-40B4-BE49-F238E27FC236}">
                <a16:creationId xmlns:a16="http://schemas.microsoft.com/office/drawing/2014/main" id="{D6B233D3-D59F-48C0-A0BE-AF77089112A5}"/>
              </a:ext>
            </a:extLst>
          </p:cNvPr>
          <p:cNvSpPr txBox="1"/>
          <p:nvPr/>
        </p:nvSpPr>
        <p:spPr>
          <a:xfrm>
            <a:off x="9489292" y="286998"/>
            <a:ext cx="2664296" cy="400110"/>
          </a:xfrm>
          <a:prstGeom prst="rect">
            <a:avLst/>
          </a:prstGeom>
          <a:noFill/>
        </p:spPr>
        <p:txBody>
          <a:bodyPr wrap="square" rtlCol="0">
            <a:spAutoFit/>
          </a:bodyPr>
          <a:lstStyle/>
          <a:p>
            <a:pPr algn="r"/>
            <a:r>
              <a:rPr lang="fr-FR" sz="2000" dirty="0">
                <a:latin typeface="Segoe UI Semibold" panose="020B0702040204020203" pitchFamily="34" charset="0"/>
                <a:cs typeface="Segoe UI Semibold" panose="020B0702040204020203" pitchFamily="34" charset="0"/>
              </a:rPr>
              <a:t>#OSSPARIS18 </a:t>
            </a:r>
          </a:p>
        </p:txBody>
      </p:sp>
      <p:pic>
        <p:nvPicPr>
          <p:cNvPr id="11" name="Picture 10">
            <a:extLst>
              <a:ext uri="{FF2B5EF4-FFF2-40B4-BE49-F238E27FC236}">
                <a16:creationId xmlns:a16="http://schemas.microsoft.com/office/drawing/2014/main" id="{4EABB149-3E77-4D4D-B300-D778253A2178}"/>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821440" y="5513486"/>
            <a:ext cx="1170219" cy="955374"/>
          </a:xfrm>
          <a:prstGeom prst="rect">
            <a:avLst/>
          </a:prstGeom>
        </p:spPr>
      </p:pic>
    </p:spTree>
    <p:extLst>
      <p:ext uri="{BB962C8B-B14F-4D97-AF65-F5344CB8AC3E}">
        <p14:creationId xmlns:p14="http://schemas.microsoft.com/office/powerpoint/2010/main" val="22480428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09C5-4210-454B-A536-AB8BB42A77B0}"/>
              </a:ext>
            </a:extLst>
          </p:cNvPr>
          <p:cNvSpPr>
            <a:spLocks noGrp="1"/>
          </p:cNvSpPr>
          <p:nvPr>
            <p:ph type="title"/>
          </p:nvPr>
        </p:nvSpPr>
        <p:spPr>
          <a:xfrm>
            <a:off x="274638" y="2385367"/>
            <a:ext cx="11887200" cy="1831975"/>
          </a:xfrm>
        </p:spPr>
        <p:txBody>
          <a:bodyPr/>
          <a:lstStyle/>
          <a:p>
            <a:r>
              <a:rPr lang="fr-FR" sz="4400" dirty="0"/>
              <a:t>La livraison continue d’une ÐApp</a:t>
            </a:r>
            <a:br>
              <a:rPr lang="fr-FR" sz="4800" dirty="0"/>
            </a:br>
            <a:r>
              <a:rPr lang="fr-FR" sz="3600" dirty="0">
                <a:latin typeface="Segoe UI" panose="020B0502040204020203" pitchFamily="34" charset="0"/>
                <a:cs typeface="Segoe UI" panose="020B0502040204020203" pitchFamily="34" charset="0"/>
              </a:rPr>
              <a:t>dans le cadre du « Release Management »</a:t>
            </a:r>
            <a:r>
              <a:rPr lang="fr-FR" sz="4800" dirty="0"/>
              <a:t> </a:t>
            </a:r>
          </a:p>
        </p:txBody>
      </p:sp>
      <p:sp>
        <p:nvSpPr>
          <p:cNvPr id="8" name="binary">
            <a:extLst>
              <a:ext uri="{FF2B5EF4-FFF2-40B4-BE49-F238E27FC236}">
                <a16:creationId xmlns:a16="http://schemas.microsoft.com/office/drawing/2014/main" id="{E4942B5E-5787-4D04-B445-9A0AD0B92732}"/>
              </a:ext>
            </a:extLst>
          </p:cNvPr>
          <p:cNvSpPr>
            <a:spLocks noChangeAspect="1" noEditPoints="1"/>
          </p:cNvSpPr>
          <p:nvPr/>
        </p:nvSpPr>
        <p:spPr bwMode="auto">
          <a:xfrm>
            <a:off x="10034661" y="2678399"/>
            <a:ext cx="948310" cy="8188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Tree>
    <p:extLst>
      <p:ext uri="{BB962C8B-B14F-4D97-AF65-F5344CB8AC3E}">
        <p14:creationId xmlns:p14="http://schemas.microsoft.com/office/powerpoint/2010/main" val="25092445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FC019-9F00-472E-9B19-FC4395A7D582}"/>
              </a:ext>
            </a:extLst>
          </p:cNvPr>
          <p:cNvSpPr>
            <a:spLocks noGrp="1"/>
          </p:cNvSpPr>
          <p:nvPr>
            <p:ph type="body" sz="quarter" idx="10"/>
          </p:nvPr>
        </p:nvSpPr>
        <p:spPr>
          <a:xfrm>
            <a:off x="272274" y="1008592"/>
            <a:ext cx="11922627" cy="5752344"/>
          </a:xfrm>
        </p:spPr>
        <p:txBody>
          <a:bodyPr/>
          <a:lstStyle/>
          <a:p>
            <a:pPr marL="0" indent="0">
              <a:buNone/>
            </a:pPr>
            <a:r>
              <a:rPr lang="fr-FR" dirty="0"/>
              <a:t>Différents environnements selon le stade dans le cycle de vie… </a:t>
            </a:r>
          </a:p>
          <a:p>
            <a:pPr lvl="1" indent="-342900">
              <a:spcBef>
                <a:spcPts val="1200"/>
              </a:spcBef>
            </a:pPr>
            <a:r>
              <a:rPr lang="fr-FR" dirty="0">
                <a:latin typeface="Segoe UI Semibold" panose="020B0702040204020203" pitchFamily="34" charset="0"/>
                <a:cs typeface="Segoe UI Semibold" panose="020B0702040204020203" pitchFamily="34" charset="0"/>
              </a:rPr>
              <a:t>Environnement d’intégration d’un membre du consortium (DEV)</a:t>
            </a:r>
          </a:p>
          <a:p>
            <a:pPr lvl="2" indent="-342900"/>
            <a:r>
              <a:rPr lang="fr-FR" dirty="0"/>
              <a:t>L’infrastructure est éphémère ou permanente</a:t>
            </a:r>
          </a:p>
          <a:p>
            <a:pPr lvl="2" indent="-342900"/>
            <a:r>
              <a:rPr lang="fr-FR" dirty="0"/>
              <a:t>Le déploiement est réalisé sur une chaîne vide, synthétique, ou “forkée” qui représente la production</a:t>
            </a:r>
          </a:p>
          <a:p>
            <a:pPr lvl="2" indent="-342900"/>
            <a:r>
              <a:rPr lang="fr-FR" dirty="0"/>
              <a:t>Le pipeline de déploiement est piloté par les politiques approuvées du consortium et celles du membre du consortium</a:t>
            </a:r>
          </a:p>
          <a:p>
            <a:pPr lvl="1" indent="-342900">
              <a:spcBef>
                <a:spcPts val="1200"/>
              </a:spcBef>
            </a:pPr>
            <a:r>
              <a:rPr lang="fr-FR" dirty="0">
                <a:latin typeface="Segoe UI Semibold" panose="020B0702040204020203" pitchFamily="34" charset="0"/>
                <a:cs typeface="Segoe UI Semibold" panose="020B0702040204020203" pitchFamily="34" charset="0"/>
              </a:rPr>
              <a:t>Environnement de qualification d’un membre consortium (QA)</a:t>
            </a:r>
          </a:p>
          <a:p>
            <a:pPr lvl="2" indent="-342900"/>
            <a:r>
              <a:rPr lang="fr-FR" dirty="0"/>
              <a:t>L’infrastructure est éphémère ou permanente</a:t>
            </a:r>
          </a:p>
          <a:p>
            <a:pPr lvl="2" indent="-342900"/>
            <a:r>
              <a:rPr lang="fr-FR" dirty="0"/>
              <a:t>Le déploiement est réalisé sur une chaîne “forkée” qui représente la production</a:t>
            </a:r>
          </a:p>
          <a:p>
            <a:pPr lvl="2" indent="-342900"/>
            <a:r>
              <a:rPr lang="fr-FR" dirty="0"/>
              <a:t>Le pipeline de déploiement est piloté par les </a:t>
            </a:r>
            <a:r>
              <a:rPr lang="fr-FR" dirty="0" err="1"/>
              <a:t>les</a:t>
            </a:r>
            <a:r>
              <a:rPr lang="fr-FR" dirty="0"/>
              <a:t> politiques approuvées du consortium et celles du membre du consortium </a:t>
            </a:r>
          </a:p>
          <a:p>
            <a:pPr lvl="1" indent="-342900"/>
            <a:r>
              <a:rPr lang="fr-FR" dirty="0">
                <a:latin typeface="Segoe UI Semibold" panose="020B0702040204020203" pitchFamily="34" charset="0"/>
                <a:cs typeface="Segoe UI Semibold" panose="020B0702040204020203" pitchFamily="34" charset="0"/>
              </a:rPr>
              <a:t>Environnement de production (du membre) du consortium (PROD)</a:t>
            </a:r>
          </a:p>
          <a:p>
            <a:pPr lvl="2" indent="-342900"/>
            <a:r>
              <a:rPr lang="fr-FR" dirty="0"/>
              <a:t>L’infrastructure est permanente</a:t>
            </a:r>
          </a:p>
          <a:p>
            <a:pPr lvl="2" indent="-342900"/>
            <a:r>
              <a:rPr lang="fr-FR" dirty="0"/>
              <a:t>Le ou les pipelines de déploiement sont pilotés par les politiques approuvées du consortium</a:t>
            </a:r>
          </a:p>
          <a:p>
            <a:pPr lvl="3" indent="-342900"/>
            <a:r>
              <a:rPr lang="fr-FR" dirty="0"/>
              <a:t>Un seul réseau de production</a:t>
            </a:r>
          </a:p>
          <a:p>
            <a:pPr marL="0" indent="0">
              <a:buNone/>
            </a:pPr>
            <a:r>
              <a:rPr lang="fr-FR" dirty="0"/>
              <a:t>…mais aussi du rôle (membre vs. consortium) avec de possibles dépendances à prendre en compte</a:t>
            </a:r>
          </a:p>
        </p:txBody>
      </p:sp>
      <p:sp>
        <p:nvSpPr>
          <p:cNvPr id="3" name="Title 2">
            <a:extLst>
              <a:ext uri="{FF2B5EF4-FFF2-40B4-BE49-F238E27FC236}">
                <a16:creationId xmlns:a16="http://schemas.microsoft.com/office/drawing/2014/main" id="{E742CDB2-72BB-4FB9-BDD4-EC2A44404F2A}"/>
              </a:ext>
            </a:extLst>
          </p:cNvPr>
          <p:cNvSpPr>
            <a:spLocks noGrp="1"/>
          </p:cNvSpPr>
          <p:nvPr>
            <p:ph type="title"/>
          </p:nvPr>
        </p:nvSpPr>
        <p:spPr>
          <a:xfrm>
            <a:off x="272274" y="256902"/>
            <a:ext cx="11889564" cy="917575"/>
          </a:xfrm>
        </p:spPr>
        <p:txBody>
          <a:bodyPr/>
          <a:lstStyle/>
          <a:p>
            <a:r>
              <a:rPr lang="fr-FR" dirty="0"/>
              <a:t>Les environnements à considérer pour la livraison continue (CD)</a:t>
            </a:r>
          </a:p>
        </p:txBody>
      </p:sp>
    </p:spTree>
    <p:extLst>
      <p:ext uri="{BB962C8B-B14F-4D97-AF65-F5344CB8AC3E}">
        <p14:creationId xmlns:p14="http://schemas.microsoft.com/office/powerpoint/2010/main" val="3833376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FC019-9F00-472E-9B19-FC4395A7D582}"/>
              </a:ext>
            </a:extLst>
          </p:cNvPr>
          <p:cNvSpPr>
            <a:spLocks noGrp="1"/>
          </p:cNvSpPr>
          <p:nvPr>
            <p:ph type="body" sz="quarter" idx="10"/>
          </p:nvPr>
        </p:nvSpPr>
        <p:spPr>
          <a:xfrm>
            <a:off x="274638" y="1291147"/>
            <a:ext cx="6375647" cy="3791807"/>
          </a:xfrm>
        </p:spPr>
        <p:txBody>
          <a:bodyPr/>
          <a:lstStyle/>
          <a:p>
            <a:pPr marL="0" indent="0">
              <a:spcBef>
                <a:spcPts val="1800"/>
              </a:spcBef>
              <a:buNone/>
            </a:pPr>
            <a:r>
              <a:rPr lang="fr-FR" dirty="0"/>
              <a:t>Via une app Azure Function et Ganache</a:t>
            </a:r>
          </a:p>
          <a:p>
            <a:pPr marL="0" indent="0">
              <a:spcBef>
                <a:spcPts val="1800"/>
              </a:spcBef>
              <a:buNone/>
            </a:pPr>
            <a:r>
              <a:rPr lang="fr-FR" dirty="0"/>
              <a:t>Via Azure Container Instance et un conteneur Docker</a:t>
            </a:r>
          </a:p>
          <a:p>
            <a:pPr marL="0" indent="0">
              <a:spcBef>
                <a:spcPts val="1800"/>
              </a:spcBef>
              <a:buNone/>
            </a:pPr>
            <a:r>
              <a:rPr lang="fr-FR" dirty="0"/>
              <a:t>Via un modèle ARM dans Azure pour le déploiement d’un réseau blockchain rapide et automatisé</a:t>
            </a:r>
          </a:p>
          <a:p>
            <a:pPr lvl="1" indent="-342900">
              <a:spcBef>
                <a:spcPts val="600"/>
              </a:spcBef>
            </a:pPr>
            <a:r>
              <a:rPr lang="fr-FR" dirty="0"/>
              <a:t>Personnalisé</a:t>
            </a:r>
          </a:p>
          <a:p>
            <a:pPr lvl="1" indent="-342900">
              <a:spcBef>
                <a:spcPts val="600"/>
              </a:spcBef>
            </a:pPr>
            <a:r>
              <a:rPr lang="fr-FR" dirty="0"/>
              <a:t>&gt; 40 solutions « sur étagère » sur la </a:t>
            </a:r>
            <a:r>
              <a:rPr lang="fr-FR" dirty="0">
                <a:hlinkClick r:id="rId3"/>
              </a:rPr>
              <a:t>place de marché Azure</a:t>
            </a:r>
            <a:endParaRPr lang="fr-FR" dirty="0"/>
          </a:p>
        </p:txBody>
      </p:sp>
      <p:sp>
        <p:nvSpPr>
          <p:cNvPr id="3" name="Title 2">
            <a:extLst>
              <a:ext uri="{FF2B5EF4-FFF2-40B4-BE49-F238E27FC236}">
                <a16:creationId xmlns:a16="http://schemas.microsoft.com/office/drawing/2014/main" id="{E742CDB2-72BB-4FB9-BDD4-EC2A44404F2A}"/>
              </a:ext>
            </a:extLst>
          </p:cNvPr>
          <p:cNvSpPr>
            <a:spLocks noGrp="1"/>
          </p:cNvSpPr>
          <p:nvPr>
            <p:ph type="title"/>
          </p:nvPr>
        </p:nvSpPr>
        <p:spPr>
          <a:xfrm>
            <a:off x="272273" y="362886"/>
            <a:ext cx="12164201" cy="917575"/>
          </a:xfrm>
        </p:spPr>
        <p:txBody>
          <a:bodyPr/>
          <a:lstStyle/>
          <a:p>
            <a:r>
              <a:rPr lang="fr-FR" dirty="0"/>
              <a:t>Le déploiement d’un registre distribué avec la livraison continue (CD)</a:t>
            </a:r>
          </a:p>
        </p:txBody>
      </p:sp>
      <p:pic>
        <p:nvPicPr>
          <p:cNvPr id="4" name="Picture 3">
            <a:extLst>
              <a:ext uri="{FF2B5EF4-FFF2-40B4-BE49-F238E27FC236}">
                <a16:creationId xmlns:a16="http://schemas.microsoft.com/office/drawing/2014/main" id="{9AFAF523-0254-4EA6-ABE2-34FD51850D31}"/>
              </a:ext>
            </a:extLst>
          </p:cNvPr>
          <p:cNvPicPr>
            <a:picLocks noChangeAspect="1"/>
          </p:cNvPicPr>
          <p:nvPr/>
        </p:nvPicPr>
        <p:blipFill>
          <a:blip r:embed="rId4"/>
          <a:stretch>
            <a:fillRect/>
          </a:stretch>
        </p:blipFill>
        <p:spPr>
          <a:xfrm>
            <a:off x="6506269" y="1291146"/>
            <a:ext cx="5256584" cy="4951941"/>
          </a:xfrm>
          <a:prstGeom prst="rect">
            <a:avLst/>
          </a:prstGeom>
        </p:spPr>
      </p:pic>
      <p:sp>
        <p:nvSpPr>
          <p:cNvPr id="6" name="Rectangle 5">
            <a:extLst>
              <a:ext uri="{FF2B5EF4-FFF2-40B4-BE49-F238E27FC236}">
                <a16:creationId xmlns:a16="http://schemas.microsoft.com/office/drawing/2014/main" id="{AED23F3A-6582-4467-999E-1FFAFDA58A9D}"/>
              </a:ext>
            </a:extLst>
          </p:cNvPr>
          <p:cNvSpPr/>
          <p:nvPr/>
        </p:nvSpPr>
        <p:spPr>
          <a:xfrm>
            <a:off x="1664429" y="6305574"/>
            <a:ext cx="9105253" cy="369332"/>
          </a:xfrm>
          <a:prstGeom prst="rect">
            <a:avLst/>
          </a:prstGeom>
        </p:spPr>
        <p:txBody>
          <a:bodyPr wrap="square">
            <a:spAutoFit/>
          </a:bodyPr>
          <a:lstStyle/>
          <a:p>
            <a:r>
              <a:rPr lang="fr-FR" dirty="0">
                <a:latin typeface="Segoe UI Semibold" panose="020B0702040204020203" pitchFamily="34" charset="0"/>
                <a:cs typeface="Segoe UI Semibold" panose="020B0702040204020203" pitchFamily="34" charset="0"/>
                <a:hlinkClick r:id="rId5"/>
              </a:rPr>
              <a:t>azuremarketplace.microsoft.com</a:t>
            </a:r>
            <a:r>
              <a:rPr lang="fr-FR" dirty="0">
                <a:hlinkClick r:id="rId5"/>
              </a:rPr>
              <a:t>/fr-fr/marketplace/apps/category/blockchain</a:t>
            </a:r>
            <a:r>
              <a:rPr lang="fr-FR" dirty="0"/>
              <a:t> </a:t>
            </a:r>
          </a:p>
        </p:txBody>
      </p:sp>
      <p:pic>
        <p:nvPicPr>
          <p:cNvPr id="7" name="Picture 6">
            <a:extLst>
              <a:ext uri="{FF2B5EF4-FFF2-40B4-BE49-F238E27FC236}">
                <a16:creationId xmlns:a16="http://schemas.microsoft.com/office/drawing/2014/main" id="{96328D0C-0DAC-4D8C-B68A-D68BC41D0E3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291" y="5185333"/>
            <a:ext cx="1170219" cy="955374"/>
          </a:xfrm>
          <a:prstGeom prst="rect">
            <a:avLst/>
          </a:prstGeom>
        </p:spPr>
      </p:pic>
    </p:spTree>
    <p:extLst>
      <p:ext uri="{BB962C8B-B14F-4D97-AF65-F5344CB8AC3E}">
        <p14:creationId xmlns:p14="http://schemas.microsoft.com/office/powerpoint/2010/main" val="9284352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3A1EBDFE-6D94-4F17-9C67-FD6BF263304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405316" y="1488159"/>
            <a:ext cx="4901818" cy="5166594"/>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sp>
        <p:nvSpPr>
          <p:cNvPr id="3" name="Title 2">
            <a:extLst>
              <a:ext uri="{FF2B5EF4-FFF2-40B4-BE49-F238E27FC236}">
                <a16:creationId xmlns:a16="http://schemas.microsoft.com/office/drawing/2014/main" id="{E742CDB2-72BB-4FB9-BDD4-EC2A44404F2A}"/>
              </a:ext>
            </a:extLst>
          </p:cNvPr>
          <p:cNvSpPr>
            <a:spLocks noGrp="1"/>
          </p:cNvSpPr>
          <p:nvPr>
            <p:ph type="title"/>
          </p:nvPr>
        </p:nvSpPr>
        <p:spPr>
          <a:xfrm>
            <a:off x="272273" y="362886"/>
            <a:ext cx="12164201" cy="917575"/>
          </a:xfrm>
        </p:spPr>
        <p:txBody>
          <a:bodyPr/>
          <a:lstStyle/>
          <a:p>
            <a:r>
              <a:rPr lang="fr-FR" dirty="0"/>
              <a:t>Avec le choix de la topologie de déploiement pour les modèles ARM ;-)</a:t>
            </a:r>
          </a:p>
        </p:txBody>
      </p:sp>
      <p:sp>
        <p:nvSpPr>
          <p:cNvPr id="52" name="Content Placeholder 77">
            <a:extLst>
              <a:ext uri="{FF2B5EF4-FFF2-40B4-BE49-F238E27FC236}">
                <a16:creationId xmlns:a16="http://schemas.microsoft.com/office/drawing/2014/main" id="{2A2935D7-AA43-4420-90A4-79810F95108A}"/>
              </a:ext>
            </a:extLst>
          </p:cNvPr>
          <p:cNvSpPr txBox="1">
            <a:spLocks/>
          </p:cNvSpPr>
          <p:nvPr/>
        </p:nvSpPr>
        <p:spPr>
          <a:xfrm>
            <a:off x="469357" y="1469292"/>
            <a:ext cx="8066363" cy="919492"/>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lnSpc>
                <a:spcPct val="100000"/>
              </a:lnSpc>
              <a:buNone/>
              <a:defRPr/>
            </a:pPr>
            <a:r>
              <a:rPr lang="fr-FR" sz="2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Dev/Test : permettre aux développeurs de démarrer</a:t>
            </a:r>
          </a:p>
          <a:p>
            <a:pPr marL="0" indent="0" fontAlgn="ctr">
              <a:lnSpc>
                <a:spcPct val="100000"/>
              </a:lnSpc>
              <a:buNone/>
              <a:defRPr/>
            </a:pPr>
            <a:r>
              <a:rPr lang="fr-FR" sz="2000" dirty="0">
                <a:solidFill>
                  <a:srgbClr val="353535"/>
                </a:solidFill>
                <a:latin typeface="Segoe UI" panose="020B0502040204020203" pitchFamily="34" charset="0"/>
                <a:cs typeface="Segoe UI" panose="020B0502040204020203" pitchFamily="34" charset="0"/>
              </a:rPr>
              <a:t>Nœud unique (machine virtuelle)</a:t>
            </a:r>
          </a:p>
        </p:txBody>
      </p:sp>
      <p:sp>
        <p:nvSpPr>
          <p:cNvPr id="55" name="Content Placeholder 77">
            <a:extLst>
              <a:ext uri="{FF2B5EF4-FFF2-40B4-BE49-F238E27FC236}">
                <a16:creationId xmlns:a16="http://schemas.microsoft.com/office/drawing/2014/main" id="{24A34226-DC6F-4254-8111-2A2A5436D393}"/>
              </a:ext>
            </a:extLst>
          </p:cNvPr>
          <p:cNvSpPr txBox="1">
            <a:spLocks/>
          </p:cNvSpPr>
          <p:nvPr/>
        </p:nvSpPr>
        <p:spPr>
          <a:xfrm>
            <a:off x="490482" y="2626077"/>
            <a:ext cx="8473234" cy="1221898"/>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lnSpc>
                <a:spcPct val="100000"/>
              </a:lnSpc>
              <a:buNone/>
              <a:defRPr/>
            </a:pPr>
            <a:r>
              <a:rPr lang="fr-FR" sz="2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Membre unique : simuler la production pour plusieurs divisions au sein d'une même organisation</a:t>
            </a:r>
          </a:p>
          <a:p>
            <a:pPr marL="0" lvl="1" indent="0" fontAlgn="ctr">
              <a:lnSpc>
                <a:spcPct val="100000"/>
              </a:lnSpc>
              <a:buNone/>
              <a:defRPr/>
            </a:pPr>
            <a:r>
              <a:rPr lang="fr-FR" sz="2000" dirty="0">
                <a:solidFill>
                  <a:srgbClr val="353535"/>
                </a:solidFill>
                <a:latin typeface="Segoe UI" panose="020B0502040204020203" pitchFamily="34" charset="0"/>
                <a:cs typeface="Segoe UI" panose="020B0502040204020203" pitchFamily="34" charset="0"/>
              </a:rPr>
              <a:t>Multi-nœud dans une seule région</a:t>
            </a:r>
          </a:p>
        </p:txBody>
      </p:sp>
      <p:sp>
        <p:nvSpPr>
          <p:cNvPr id="58" name="Content Placeholder 77">
            <a:extLst>
              <a:ext uri="{FF2B5EF4-FFF2-40B4-BE49-F238E27FC236}">
                <a16:creationId xmlns:a16="http://schemas.microsoft.com/office/drawing/2014/main" id="{21E42725-C067-4EE0-A76A-EB2E87098685}"/>
              </a:ext>
            </a:extLst>
          </p:cNvPr>
          <p:cNvSpPr txBox="1">
            <a:spLocks/>
          </p:cNvSpPr>
          <p:nvPr/>
        </p:nvSpPr>
        <p:spPr>
          <a:xfrm>
            <a:off x="406275" y="4167866"/>
            <a:ext cx="7291667" cy="1555917"/>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lnSpc>
                <a:spcPct val="100000"/>
              </a:lnSpc>
              <a:buNone/>
              <a:defRPr/>
            </a:pPr>
            <a:r>
              <a:rPr lang="fr-FR" sz="2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Multi-membres : collaborer entre plusieurs divisions et organisations</a:t>
            </a:r>
          </a:p>
          <a:p>
            <a:pPr marL="0" lvl="1" indent="0" fontAlgn="ctr">
              <a:lnSpc>
                <a:spcPct val="100000"/>
              </a:lnSpc>
              <a:buNone/>
              <a:defRPr/>
            </a:pPr>
            <a:r>
              <a:rPr lang="fr-FR" sz="1800" dirty="0">
                <a:solidFill>
                  <a:srgbClr val="353535"/>
                </a:solidFill>
                <a:latin typeface="Segoe UI" panose="020B0502040204020203" pitchFamily="34" charset="0"/>
                <a:cs typeface="Segoe UI" panose="020B0502040204020203" pitchFamily="34" charset="0"/>
              </a:rPr>
              <a:t>Multi-nœud dans plusieurs régions, abonnements Azure et/ou organisations</a:t>
            </a:r>
          </a:p>
          <a:p>
            <a:pPr marL="0" lvl="1" indent="0" fontAlgn="ctr">
              <a:lnSpc>
                <a:spcPct val="100000"/>
              </a:lnSpc>
              <a:buNone/>
              <a:defRPr/>
            </a:pPr>
            <a:endParaRPr lang="fr-FR" sz="1800" dirty="0">
              <a:solidFill>
                <a:srgbClr val="353535"/>
              </a:solidFill>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9DA1F436-F50D-4861-BA04-9A7D399005B5}"/>
              </a:ext>
            </a:extLst>
          </p:cNvPr>
          <p:cNvGrpSpPr/>
          <p:nvPr/>
        </p:nvGrpSpPr>
        <p:grpSpPr>
          <a:xfrm>
            <a:off x="9266132" y="1029311"/>
            <a:ext cx="1143000" cy="1143000"/>
            <a:chOff x="1924495" y="5165678"/>
            <a:chExt cx="1143000" cy="1143000"/>
          </a:xfrm>
        </p:grpSpPr>
        <p:sp>
          <p:nvSpPr>
            <p:cNvPr id="61" name="Oval 60">
              <a:extLst>
                <a:ext uri="{FF2B5EF4-FFF2-40B4-BE49-F238E27FC236}">
                  <a16:creationId xmlns:a16="http://schemas.microsoft.com/office/drawing/2014/main" id="{A2EC4587-7875-43E6-A5A7-3CB6EBDCC437}"/>
                </a:ext>
              </a:extLst>
            </p:cNvPr>
            <p:cNvSpPr/>
            <p:nvPr/>
          </p:nvSpPr>
          <p:spPr bwMode="auto">
            <a:xfrm>
              <a:off x="1924495" y="5165678"/>
              <a:ext cx="1143000" cy="1143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EB6D3238-7398-48DB-ACA2-04499565511E}"/>
                </a:ext>
              </a:extLst>
            </p:cNvPr>
            <p:cNvSpPr/>
            <p:nvPr/>
          </p:nvSpPr>
          <p:spPr bwMode="auto">
            <a:xfrm>
              <a:off x="2313115" y="5551060"/>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8B220D79-DA4B-4073-9331-C3C24E0167C9}"/>
              </a:ext>
            </a:extLst>
          </p:cNvPr>
          <p:cNvGrpSpPr/>
          <p:nvPr/>
        </p:nvGrpSpPr>
        <p:grpSpPr>
          <a:xfrm>
            <a:off x="9266132" y="2531780"/>
            <a:ext cx="1143000" cy="1143000"/>
            <a:chOff x="2033726" y="5341444"/>
            <a:chExt cx="1143000" cy="1143000"/>
          </a:xfrm>
        </p:grpSpPr>
        <p:sp>
          <p:nvSpPr>
            <p:cNvPr id="64" name="Oval 63">
              <a:extLst>
                <a:ext uri="{FF2B5EF4-FFF2-40B4-BE49-F238E27FC236}">
                  <a16:creationId xmlns:a16="http://schemas.microsoft.com/office/drawing/2014/main" id="{774DC5E3-E7BE-4471-8043-8F86CB04CA3A}"/>
                </a:ext>
              </a:extLst>
            </p:cNvPr>
            <p:cNvSpPr/>
            <p:nvPr/>
          </p:nvSpPr>
          <p:spPr bwMode="auto">
            <a:xfrm>
              <a:off x="2033726" y="5341444"/>
              <a:ext cx="1143000" cy="1143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0B73479-AC0A-4B3D-8219-D8835E3199DA}"/>
                </a:ext>
              </a:extLst>
            </p:cNvPr>
            <p:cNvSpPr/>
            <p:nvPr/>
          </p:nvSpPr>
          <p:spPr bwMode="auto">
            <a:xfrm>
              <a:off x="2735797" y="5680930"/>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9B02724F-138A-4F49-A8DD-762E9568F2D8}"/>
                </a:ext>
              </a:extLst>
            </p:cNvPr>
            <p:cNvSpPr/>
            <p:nvPr/>
          </p:nvSpPr>
          <p:spPr bwMode="auto">
            <a:xfrm>
              <a:off x="2311624" y="6021474"/>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7C921391-1AF9-4730-B504-C5F268E4EA33}"/>
                </a:ext>
              </a:extLst>
            </p:cNvPr>
            <p:cNvCxnSpPr>
              <a:stCxn id="66" idx="0"/>
              <a:endCxn id="70" idx="4"/>
            </p:cNvCxnSpPr>
            <p:nvPr/>
          </p:nvCxnSpPr>
          <p:spPr>
            <a:xfrm flipH="1" flipV="1">
              <a:off x="2404317" y="5881577"/>
              <a:ext cx="90187" cy="1398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493E4F2-6049-4408-A621-AA2328B68A43}"/>
                </a:ext>
              </a:extLst>
            </p:cNvPr>
            <p:cNvCxnSpPr>
              <a:stCxn id="66" idx="7"/>
              <a:endCxn id="65" idx="3"/>
            </p:cNvCxnSpPr>
            <p:nvPr/>
          </p:nvCxnSpPr>
          <p:spPr>
            <a:xfrm flipV="1">
              <a:off x="2623820" y="5993126"/>
              <a:ext cx="165541" cy="81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B1AA2B0-E0CF-4B30-B3D5-C9881B188395}"/>
                </a:ext>
              </a:extLst>
            </p:cNvPr>
            <p:cNvCxnSpPr>
              <a:stCxn id="65" idx="1"/>
              <a:endCxn id="70" idx="6"/>
            </p:cNvCxnSpPr>
            <p:nvPr/>
          </p:nvCxnSpPr>
          <p:spPr>
            <a:xfrm flipH="1" flipV="1">
              <a:off x="2587197" y="5698697"/>
              <a:ext cx="202164" cy="357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8E49679-F8DF-4E25-AD27-AE47BAB00B55}"/>
                </a:ext>
              </a:extLst>
            </p:cNvPr>
            <p:cNvSpPr/>
            <p:nvPr/>
          </p:nvSpPr>
          <p:spPr bwMode="auto">
            <a:xfrm>
              <a:off x="2221437" y="5515817"/>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C198B2B1-EEDF-4205-AB33-F567B654AD85}"/>
              </a:ext>
            </a:extLst>
          </p:cNvPr>
          <p:cNvGrpSpPr/>
          <p:nvPr/>
        </p:nvGrpSpPr>
        <p:grpSpPr>
          <a:xfrm>
            <a:off x="7953241" y="4134642"/>
            <a:ext cx="3805969" cy="1853976"/>
            <a:chOff x="7027580" y="4617795"/>
            <a:chExt cx="4510320" cy="2197082"/>
          </a:xfrm>
        </p:grpSpPr>
        <p:grpSp>
          <p:nvGrpSpPr>
            <p:cNvPr id="72" name="Group 71">
              <a:extLst>
                <a:ext uri="{FF2B5EF4-FFF2-40B4-BE49-F238E27FC236}">
                  <a16:creationId xmlns:a16="http://schemas.microsoft.com/office/drawing/2014/main" id="{C7C8C6FF-353D-4B47-B923-7B7215D13258}"/>
                </a:ext>
              </a:extLst>
            </p:cNvPr>
            <p:cNvGrpSpPr/>
            <p:nvPr/>
          </p:nvGrpSpPr>
          <p:grpSpPr>
            <a:xfrm>
              <a:off x="7027580" y="5671877"/>
              <a:ext cx="1143000" cy="1143000"/>
              <a:chOff x="2037314" y="5333552"/>
              <a:chExt cx="1143000" cy="1143000"/>
            </a:xfrm>
          </p:grpSpPr>
          <p:sp>
            <p:nvSpPr>
              <p:cNvPr id="92" name="Oval 91">
                <a:extLst>
                  <a:ext uri="{FF2B5EF4-FFF2-40B4-BE49-F238E27FC236}">
                    <a16:creationId xmlns:a16="http://schemas.microsoft.com/office/drawing/2014/main" id="{E4AFAA30-30C7-422B-B32F-C4451477C041}"/>
                  </a:ext>
                </a:extLst>
              </p:cNvPr>
              <p:cNvSpPr/>
              <p:nvPr/>
            </p:nvSpPr>
            <p:spPr bwMode="auto">
              <a:xfrm>
                <a:off x="2037314" y="5333552"/>
                <a:ext cx="1143000" cy="1143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2E411447-1468-49EC-BDB9-E894EF7B33EF}"/>
                  </a:ext>
                </a:extLst>
              </p:cNvPr>
              <p:cNvSpPr/>
              <p:nvPr/>
            </p:nvSpPr>
            <p:spPr bwMode="auto">
              <a:xfrm>
                <a:off x="2735797" y="5680930"/>
                <a:ext cx="365760" cy="365760"/>
              </a:xfrm>
              <a:prstGeom prst="ellipse">
                <a:avLst/>
              </a:prstGeom>
              <a:solidFill>
                <a:schemeClr val="bg1">
                  <a:lumMod val="85000"/>
                </a:schemeClr>
              </a:solid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59576EE6-1D1D-4E69-877F-5166E912D525}"/>
                  </a:ext>
                </a:extLst>
              </p:cNvPr>
              <p:cNvSpPr/>
              <p:nvPr/>
            </p:nvSpPr>
            <p:spPr bwMode="auto">
              <a:xfrm>
                <a:off x="2311624" y="6021474"/>
                <a:ext cx="365760" cy="365760"/>
              </a:xfrm>
              <a:prstGeom prst="ellipse">
                <a:avLst/>
              </a:prstGeom>
              <a:solidFill>
                <a:schemeClr val="bg1">
                  <a:lumMod val="85000"/>
                </a:schemeClr>
              </a:solid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6C396658-3610-4086-902A-B3C3913B3C50}"/>
                  </a:ext>
                </a:extLst>
              </p:cNvPr>
              <p:cNvCxnSpPr>
                <a:stCxn id="94" idx="0"/>
                <a:endCxn id="98" idx="4"/>
              </p:cNvCxnSpPr>
              <p:nvPr/>
            </p:nvCxnSpPr>
            <p:spPr>
              <a:xfrm flipH="1" flipV="1">
                <a:off x="2404317" y="5881577"/>
                <a:ext cx="90187" cy="1398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67C42B1-11AC-4E28-AE2C-86DA8F7232C8}"/>
                  </a:ext>
                </a:extLst>
              </p:cNvPr>
              <p:cNvCxnSpPr>
                <a:stCxn id="94" idx="7"/>
                <a:endCxn id="93" idx="3"/>
              </p:cNvCxnSpPr>
              <p:nvPr/>
            </p:nvCxnSpPr>
            <p:spPr>
              <a:xfrm flipV="1">
                <a:off x="2623820" y="5993126"/>
                <a:ext cx="165541" cy="81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BBA8566-2175-4FB6-8EAE-21DF675BA504}"/>
                  </a:ext>
                </a:extLst>
              </p:cNvPr>
              <p:cNvCxnSpPr>
                <a:stCxn id="93" idx="1"/>
                <a:endCxn id="98" idx="6"/>
              </p:cNvCxnSpPr>
              <p:nvPr/>
            </p:nvCxnSpPr>
            <p:spPr>
              <a:xfrm flipH="1" flipV="1">
                <a:off x="2587197" y="5698697"/>
                <a:ext cx="202164" cy="357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43CB5BF-1FE3-4DC0-8340-533399FD77C8}"/>
                  </a:ext>
                </a:extLst>
              </p:cNvPr>
              <p:cNvSpPr/>
              <p:nvPr/>
            </p:nvSpPr>
            <p:spPr bwMode="auto">
              <a:xfrm>
                <a:off x="2221437" y="5515817"/>
                <a:ext cx="365760" cy="365760"/>
              </a:xfrm>
              <a:prstGeom prst="ellipse">
                <a:avLst/>
              </a:prstGeom>
              <a:solidFill>
                <a:schemeClr val="bg1">
                  <a:lumMod val="85000"/>
                </a:schemeClr>
              </a:solid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9BA1B42C-7F2E-4217-BBF0-9B7997491A62}"/>
                </a:ext>
              </a:extLst>
            </p:cNvPr>
            <p:cNvGrpSpPr/>
            <p:nvPr/>
          </p:nvGrpSpPr>
          <p:grpSpPr>
            <a:xfrm>
              <a:off x="8703277" y="4617795"/>
              <a:ext cx="1143000" cy="1143000"/>
              <a:chOff x="2033725" y="5351663"/>
              <a:chExt cx="1143000" cy="1143000"/>
            </a:xfrm>
          </p:grpSpPr>
          <p:sp>
            <p:nvSpPr>
              <p:cNvPr id="85" name="Oval 84">
                <a:extLst>
                  <a:ext uri="{FF2B5EF4-FFF2-40B4-BE49-F238E27FC236}">
                    <a16:creationId xmlns:a16="http://schemas.microsoft.com/office/drawing/2014/main" id="{C502A5F6-1A0D-4F6E-BA8B-59E9A9FD8D75}"/>
                  </a:ext>
                </a:extLst>
              </p:cNvPr>
              <p:cNvSpPr/>
              <p:nvPr/>
            </p:nvSpPr>
            <p:spPr bwMode="auto">
              <a:xfrm>
                <a:off x="2033725" y="5351663"/>
                <a:ext cx="1143000" cy="1143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6958CA3D-3E4E-4A78-B394-6F420E69F8F3}"/>
                  </a:ext>
                </a:extLst>
              </p:cNvPr>
              <p:cNvSpPr/>
              <p:nvPr/>
            </p:nvSpPr>
            <p:spPr bwMode="auto">
              <a:xfrm>
                <a:off x="2735797" y="5680930"/>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E381A57B-FE96-4B13-AA01-83E8192E4479}"/>
                  </a:ext>
                </a:extLst>
              </p:cNvPr>
              <p:cNvSpPr/>
              <p:nvPr/>
            </p:nvSpPr>
            <p:spPr bwMode="auto">
              <a:xfrm>
                <a:off x="2311624" y="6021474"/>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F812A0DC-0CE8-4BCD-8A26-432FE90DF169}"/>
                  </a:ext>
                </a:extLst>
              </p:cNvPr>
              <p:cNvCxnSpPr>
                <a:stCxn id="87" idx="0"/>
                <a:endCxn id="91" idx="4"/>
              </p:cNvCxnSpPr>
              <p:nvPr/>
            </p:nvCxnSpPr>
            <p:spPr>
              <a:xfrm flipH="1" flipV="1">
                <a:off x="2404317" y="5881577"/>
                <a:ext cx="90187" cy="1398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1C156F6-0AEB-4DA2-AE49-A7C1D3F49E86}"/>
                  </a:ext>
                </a:extLst>
              </p:cNvPr>
              <p:cNvCxnSpPr>
                <a:stCxn id="87" idx="7"/>
                <a:endCxn id="86" idx="3"/>
              </p:cNvCxnSpPr>
              <p:nvPr/>
            </p:nvCxnSpPr>
            <p:spPr>
              <a:xfrm flipV="1">
                <a:off x="2623820" y="5993126"/>
                <a:ext cx="165541" cy="81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3C6A29-706E-4882-810D-0631736C665D}"/>
                  </a:ext>
                </a:extLst>
              </p:cNvPr>
              <p:cNvCxnSpPr>
                <a:stCxn id="86" idx="1"/>
                <a:endCxn id="91" idx="6"/>
              </p:cNvCxnSpPr>
              <p:nvPr/>
            </p:nvCxnSpPr>
            <p:spPr>
              <a:xfrm flipH="1" flipV="1">
                <a:off x="2587197" y="5698697"/>
                <a:ext cx="202164" cy="357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6DF7DE5-14E5-416A-B6C5-B7A779C6FCFA}"/>
                  </a:ext>
                </a:extLst>
              </p:cNvPr>
              <p:cNvSpPr/>
              <p:nvPr/>
            </p:nvSpPr>
            <p:spPr bwMode="auto">
              <a:xfrm>
                <a:off x="2221437" y="5515817"/>
                <a:ext cx="365760" cy="365760"/>
              </a:xfrm>
              <a:prstGeom prst="ellipse">
                <a:avLst/>
              </a:prstGeom>
              <a:solidFill>
                <a:schemeClr val="bg1">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A534A32-3301-46A4-B753-F2C7BA9A7200}"/>
                </a:ext>
              </a:extLst>
            </p:cNvPr>
            <p:cNvGrpSpPr/>
            <p:nvPr/>
          </p:nvGrpSpPr>
          <p:grpSpPr>
            <a:xfrm>
              <a:off x="10394900" y="5653366"/>
              <a:ext cx="1143000" cy="1143000"/>
              <a:chOff x="2024535" y="5331140"/>
              <a:chExt cx="1143000" cy="1143000"/>
            </a:xfrm>
          </p:grpSpPr>
          <p:sp>
            <p:nvSpPr>
              <p:cNvPr id="78" name="Oval 77">
                <a:extLst>
                  <a:ext uri="{FF2B5EF4-FFF2-40B4-BE49-F238E27FC236}">
                    <a16:creationId xmlns:a16="http://schemas.microsoft.com/office/drawing/2014/main" id="{45E58FCD-375F-4D09-B4CF-48904687FF3D}"/>
                  </a:ext>
                </a:extLst>
              </p:cNvPr>
              <p:cNvSpPr/>
              <p:nvPr/>
            </p:nvSpPr>
            <p:spPr bwMode="auto">
              <a:xfrm>
                <a:off x="2024535" y="5331140"/>
                <a:ext cx="1143000" cy="1143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BCC97EC-D170-4AD6-8F32-052988664E7E}"/>
                  </a:ext>
                </a:extLst>
              </p:cNvPr>
              <p:cNvSpPr/>
              <p:nvPr/>
            </p:nvSpPr>
            <p:spPr bwMode="auto">
              <a:xfrm>
                <a:off x="2735797" y="5680930"/>
                <a:ext cx="365760" cy="365760"/>
              </a:xfrm>
              <a:prstGeom prst="ellipse">
                <a:avLst/>
              </a:prstGeom>
              <a:solidFill>
                <a:schemeClr val="bg1">
                  <a:lumMod val="85000"/>
                </a:schemeClr>
              </a:solidFill>
              <a:ln w="28575">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38E50195-09B5-4183-B2F3-3E315271B4BE}"/>
                  </a:ext>
                </a:extLst>
              </p:cNvPr>
              <p:cNvSpPr/>
              <p:nvPr/>
            </p:nvSpPr>
            <p:spPr bwMode="auto">
              <a:xfrm>
                <a:off x="2311624" y="6021474"/>
                <a:ext cx="365760" cy="365760"/>
              </a:xfrm>
              <a:prstGeom prst="ellipse">
                <a:avLst/>
              </a:prstGeom>
              <a:solidFill>
                <a:schemeClr val="bg1">
                  <a:lumMod val="85000"/>
                </a:schemeClr>
              </a:solidFill>
              <a:ln w="28575">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602F3656-2F61-4522-8016-FA8182F9366F}"/>
                  </a:ext>
                </a:extLst>
              </p:cNvPr>
              <p:cNvCxnSpPr>
                <a:stCxn id="80" idx="0"/>
                <a:endCxn id="84" idx="4"/>
              </p:cNvCxnSpPr>
              <p:nvPr/>
            </p:nvCxnSpPr>
            <p:spPr>
              <a:xfrm flipH="1" flipV="1">
                <a:off x="2404317" y="5881577"/>
                <a:ext cx="90187" cy="1398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70C759-AF0E-448E-BD12-69BA1AF94BCF}"/>
                  </a:ext>
                </a:extLst>
              </p:cNvPr>
              <p:cNvCxnSpPr>
                <a:stCxn id="80" idx="7"/>
                <a:endCxn id="79" idx="3"/>
              </p:cNvCxnSpPr>
              <p:nvPr/>
            </p:nvCxnSpPr>
            <p:spPr>
              <a:xfrm flipV="1">
                <a:off x="2623820" y="5993126"/>
                <a:ext cx="165541" cy="81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86F804-121E-4297-A40D-62329AD35D99}"/>
                  </a:ext>
                </a:extLst>
              </p:cNvPr>
              <p:cNvCxnSpPr>
                <a:stCxn id="79" idx="1"/>
                <a:endCxn id="84" idx="6"/>
              </p:cNvCxnSpPr>
              <p:nvPr/>
            </p:nvCxnSpPr>
            <p:spPr>
              <a:xfrm flipH="1" flipV="1">
                <a:off x="2587197" y="5698697"/>
                <a:ext cx="202164" cy="357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1BC520E2-6541-4B26-A8D3-311E51397C4A}"/>
                  </a:ext>
                </a:extLst>
              </p:cNvPr>
              <p:cNvSpPr/>
              <p:nvPr/>
            </p:nvSpPr>
            <p:spPr bwMode="auto">
              <a:xfrm>
                <a:off x="2221437" y="5515817"/>
                <a:ext cx="365760" cy="365760"/>
              </a:xfrm>
              <a:prstGeom prst="ellipse">
                <a:avLst/>
              </a:prstGeom>
              <a:solidFill>
                <a:schemeClr val="bg1">
                  <a:lumMod val="85000"/>
                </a:schemeClr>
              </a:solidFill>
              <a:ln w="28575">
                <a:solidFill>
                  <a:schemeClr val="accent6">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lumMod val="75000"/>
                    </a:srgbClr>
                  </a:solidFill>
                  <a:effectLst/>
                  <a:uLnTx/>
                  <a:uFillTx/>
                  <a:latin typeface="Segoe UI"/>
                  <a:ea typeface="Segoe UI" pitchFamily="34" charset="0"/>
                  <a:cs typeface="Segoe UI" pitchFamily="34" charset="0"/>
                </a:endParaRPr>
              </a:p>
            </p:txBody>
          </p:sp>
        </p:grpSp>
        <p:cxnSp>
          <p:nvCxnSpPr>
            <p:cNvPr id="75" name="Straight Connector 74">
              <a:extLst>
                <a:ext uri="{FF2B5EF4-FFF2-40B4-BE49-F238E27FC236}">
                  <a16:creationId xmlns:a16="http://schemas.microsoft.com/office/drawing/2014/main" id="{34AA1992-4158-4A52-973D-0407A7432D27}"/>
                </a:ext>
              </a:extLst>
            </p:cNvPr>
            <p:cNvCxnSpPr>
              <a:cxnSpLocks/>
              <a:stCxn id="92" idx="7"/>
              <a:endCxn id="85" idx="2"/>
            </p:cNvCxnSpPr>
            <p:nvPr/>
          </p:nvCxnSpPr>
          <p:spPr>
            <a:xfrm flipV="1">
              <a:off x="8003192" y="5189295"/>
              <a:ext cx="700085" cy="649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CC893F6-E8D1-4AF5-A46C-C396FC301289}"/>
                </a:ext>
              </a:extLst>
            </p:cNvPr>
            <p:cNvCxnSpPr>
              <a:stCxn id="85" idx="6"/>
              <a:endCxn id="78" idx="1"/>
            </p:cNvCxnSpPr>
            <p:nvPr/>
          </p:nvCxnSpPr>
          <p:spPr>
            <a:xfrm>
              <a:off x="9846277" y="5189295"/>
              <a:ext cx="716011" cy="6314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13C351-8468-4B9F-9A1C-A06B2CA66150}"/>
                </a:ext>
              </a:extLst>
            </p:cNvPr>
            <p:cNvCxnSpPr>
              <a:cxnSpLocks/>
              <a:stCxn id="78" idx="2"/>
              <a:endCxn id="92" idx="6"/>
            </p:cNvCxnSpPr>
            <p:nvPr/>
          </p:nvCxnSpPr>
          <p:spPr>
            <a:xfrm flipH="1">
              <a:off x="8170580" y="6224866"/>
              <a:ext cx="2224320" cy="185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42196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Connecteur droit avec flèche 288">
            <a:extLst>
              <a:ext uri="{FF2B5EF4-FFF2-40B4-BE49-F238E27FC236}">
                <a16:creationId xmlns:a16="http://schemas.microsoft.com/office/drawing/2014/main" id="{D348FD9E-6690-429F-8FDB-F7D72A49BA18}"/>
              </a:ext>
            </a:extLst>
          </p:cNvPr>
          <p:cNvCxnSpPr>
            <a:cxnSpLocks/>
          </p:cNvCxnSpPr>
          <p:nvPr/>
        </p:nvCxnSpPr>
        <p:spPr>
          <a:xfrm>
            <a:off x="7426551" y="3192363"/>
            <a:ext cx="6462" cy="1052333"/>
          </a:xfrm>
          <a:prstGeom prst="straightConnector1">
            <a:avLst/>
          </a:prstGeom>
          <a:ln w="12700">
            <a:solidFill>
              <a:srgbClr val="0078D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8534384-66DE-458B-A152-8D77FD954CFF}"/>
              </a:ext>
            </a:extLst>
          </p:cNvPr>
          <p:cNvSpPr>
            <a:spLocks noGrp="1"/>
          </p:cNvSpPr>
          <p:nvPr>
            <p:ph type="title"/>
          </p:nvPr>
        </p:nvSpPr>
        <p:spPr/>
        <p:txBody>
          <a:bodyPr/>
          <a:lstStyle/>
          <a:p>
            <a:r>
              <a:rPr lang="fr-FR" dirty="0"/>
              <a:t>Vous avez dit ÐApp ?</a:t>
            </a:r>
          </a:p>
        </p:txBody>
      </p:sp>
      <p:sp>
        <p:nvSpPr>
          <p:cNvPr id="4" name="Rectangle 3">
            <a:extLst>
              <a:ext uri="{FF2B5EF4-FFF2-40B4-BE49-F238E27FC236}">
                <a16:creationId xmlns:a16="http://schemas.microsoft.com/office/drawing/2014/main" id="{6675B33B-B817-4163-93E8-5F82E3312BAD}"/>
              </a:ext>
            </a:extLst>
          </p:cNvPr>
          <p:cNvSpPr/>
          <p:nvPr/>
        </p:nvSpPr>
        <p:spPr>
          <a:xfrm>
            <a:off x="1727536" y="1358823"/>
            <a:ext cx="2255984" cy="181271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600" dirty="0">
                <a:solidFill>
                  <a:schemeClr val="bg1"/>
                </a:solidFill>
              </a:rPr>
              <a:t>Browser Web</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r>
              <a:rPr lang="fr-FR" sz="1600" dirty="0">
                <a:solidFill>
                  <a:schemeClr val="bg1"/>
                </a:solidFill>
              </a:rPr>
              <a:t> </a:t>
            </a:r>
            <a:endParaRPr lang="en-US" sz="1600" dirty="0">
              <a:solidFill>
                <a:schemeClr val="bg1"/>
              </a:solidFill>
            </a:endParaRPr>
          </a:p>
        </p:txBody>
      </p:sp>
      <p:sp>
        <p:nvSpPr>
          <p:cNvPr id="5" name="Rectangle 4">
            <a:extLst>
              <a:ext uri="{FF2B5EF4-FFF2-40B4-BE49-F238E27FC236}">
                <a16:creationId xmlns:a16="http://schemas.microsoft.com/office/drawing/2014/main" id="{D3026EF5-85EE-45B1-9C34-12D5A1CB6868}"/>
              </a:ext>
            </a:extLst>
          </p:cNvPr>
          <p:cNvSpPr/>
          <p:nvPr/>
        </p:nvSpPr>
        <p:spPr>
          <a:xfrm>
            <a:off x="1835310" y="1762952"/>
            <a:ext cx="2040435" cy="1260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HTM/CSS/JavaScript + </a:t>
            </a:r>
          </a:p>
          <a:p>
            <a:pPr algn="ctr"/>
            <a:r>
              <a:rPr lang="fr-FR" sz="1600" dirty="0">
                <a:solidFill>
                  <a:schemeClr val="tx1"/>
                </a:solidFill>
              </a:rPr>
              <a:t>Web3.js</a:t>
            </a:r>
            <a:endParaRPr lang="en-US" sz="1600" dirty="0">
              <a:solidFill>
                <a:schemeClr val="tx1"/>
              </a:solidFill>
            </a:endParaRPr>
          </a:p>
        </p:txBody>
      </p:sp>
      <p:grpSp>
        <p:nvGrpSpPr>
          <p:cNvPr id="6" name="Groupe 17">
            <a:extLst>
              <a:ext uri="{FF2B5EF4-FFF2-40B4-BE49-F238E27FC236}">
                <a16:creationId xmlns:a16="http://schemas.microsoft.com/office/drawing/2014/main" id="{EA45149E-2385-4F2E-BE77-9B2E535DCAD5}"/>
              </a:ext>
            </a:extLst>
          </p:cNvPr>
          <p:cNvGrpSpPr/>
          <p:nvPr/>
        </p:nvGrpSpPr>
        <p:grpSpPr>
          <a:xfrm>
            <a:off x="2272775" y="4223361"/>
            <a:ext cx="4003006" cy="2417300"/>
            <a:chOff x="1896944" y="4130529"/>
            <a:chExt cx="4004049" cy="2417930"/>
          </a:xfrm>
        </p:grpSpPr>
        <p:sp>
          <p:nvSpPr>
            <p:cNvPr id="7" name="Rectangle 6">
              <a:extLst>
                <a:ext uri="{FF2B5EF4-FFF2-40B4-BE49-F238E27FC236}">
                  <a16:creationId xmlns:a16="http://schemas.microsoft.com/office/drawing/2014/main" id="{3097792B-8D9D-4B00-961F-45AC581439B9}"/>
                </a:ext>
              </a:extLst>
            </p:cNvPr>
            <p:cNvSpPr/>
            <p:nvPr/>
          </p:nvSpPr>
          <p:spPr>
            <a:xfrm>
              <a:off x="1896944" y="4130529"/>
              <a:ext cx="4004049" cy="2417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Nœud Blockchain </a:t>
              </a:r>
            </a:p>
            <a:p>
              <a:pPr algn="ctr"/>
              <a:r>
                <a:rPr lang="fr-FR" sz="1600" dirty="0">
                  <a:solidFill>
                    <a:schemeClr val="tx1"/>
                  </a:solidFill>
                </a:rPr>
                <a:t>EVM (Ethereum Virtual Machine)</a:t>
              </a:r>
            </a:p>
            <a:p>
              <a:pPr algn="ctr"/>
              <a:endParaRPr lang="fr-FR" sz="1600" dirty="0">
                <a:solidFill>
                  <a:schemeClr val="tx1"/>
                </a:solidFill>
              </a:endParaRP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r>
                <a:rPr lang="fr-FR" sz="1600" dirty="0">
                  <a:solidFill>
                    <a:schemeClr val="bg1"/>
                  </a:solidFill>
                </a:rPr>
                <a:t> </a:t>
              </a:r>
              <a:endParaRPr lang="en-US" sz="1600" dirty="0">
                <a:solidFill>
                  <a:schemeClr val="bg1"/>
                </a:solidFill>
              </a:endParaRPr>
            </a:p>
          </p:txBody>
        </p:sp>
        <p:grpSp>
          <p:nvGrpSpPr>
            <p:cNvPr id="8" name="Groupe 10">
              <a:extLst>
                <a:ext uri="{FF2B5EF4-FFF2-40B4-BE49-F238E27FC236}">
                  <a16:creationId xmlns:a16="http://schemas.microsoft.com/office/drawing/2014/main" id="{B2761572-C3D7-4F00-8640-A00D556A05AD}"/>
                </a:ext>
              </a:extLst>
            </p:cNvPr>
            <p:cNvGrpSpPr/>
            <p:nvPr/>
          </p:nvGrpSpPr>
          <p:grpSpPr>
            <a:xfrm>
              <a:off x="2031790" y="4947482"/>
              <a:ext cx="3734263" cy="1504421"/>
              <a:chOff x="5138993" y="5672049"/>
              <a:chExt cx="3348304" cy="808738"/>
            </a:xfrm>
          </p:grpSpPr>
          <p:sp>
            <p:nvSpPr>
              <p:cNvPr id="12" name="Rectangle 11">
                <a:extLst>
                  <a:ext uri="{FF2B5EF4-FFF2-40B4-BE49-F238E27FC236}">
                    <a16:creationId xmlns:a16="http://schemas.microsoft.com/office/drawing/2014/main" id="{79FA1517-68FF-4292-9841-A7C03767B31D}"/>
                  </a:ext>
                </a:extLst>
              </p:cNvPr>
              <p:cNvSpPr/>
              <p:nvPr/>
            </p:nvSpPr>
            <p:spPr>
              <a:xfrm>
                <a:off x="5138993" y="5672050"/>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1</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sp>
            <p:nvSpPr>
              <p:cNvPr id="13" name="Rectangle 12">
                <a:extLst>
                  <a:ext uri="{FF2B5EF4-FFF2-40B4-BE49-F238E27FC236}">
                    <a16:creationId xmlns:a16="http://schemas.microsoft.com/office/drawing/2014/main" id="{AF4F2BEE-120E-449C-A7C1-BD3CA40A8AB7}"/>
                  </a:ext>
                </a:extLst>
              </p:cNvPr>
              <p:cNvSpPr/>
              <p:nvPr/>
            </p:nvSpPr>
            <p:spPr>
              <a:xfrm>
                <a:off x="6356286" y="5672049"/>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2</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sp>
            <p:nvSpPr>
              <p:cNvPr id="14" name="Rectangle 13">
                <a:extLst>
                  <a:ext uri="{FF2B5EF4-FFF2-40B4-BE49-F238E27FC236}">
                    <a16:creationId xmlns:a16="http://schemas.microsoft.com/office/drawing/2014/main" id="{B44FADA7-ACD2-448C-BD87-41ED97C09E9F}"/>
                  </a:ext>
                </a:extLst>
              </p:cNvPr>
              <p:cNvSpPr/>
              <p:nvPr/>
            </p:nvSpPr>
            <p:spPr>
              <a:xfrm>
                <a:off x="7555858" y="5683762"/>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3</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cxnSp>
            <p:nvCxnSpPr>
              <p:cNvPr id="15" name="Connecteur droit avec flèche 9">
                <a:extLst>
                  <a:ext uri="{FF2B5EF4-FFF2-40B4-BE49-F238E27FC236}">
                    <a16:creationId xmlns:a16="http://schemas.microsoft.com/office/drawing/2014/main" id="{C0E5965E-600B-49B0-B386-DBDB08464AEF}"/>
                  </a:ext>
                </a:extLst>
              </p:cNvPr>
              <p:cNvCxnSpPr>
                <a:stCxn id="12" idx="3"/>
                <a:endCxn id="13" idx="1"/>
              </p:cNvCxnSpPr>
              <p:nvPr/>
            </p:nvCxnSpPr>
            <p:spPr>
              <a:xfrm flipV="1">
                <a:off x="6070432" y="6070562"/>
                <a:ext cx="285854" cy="1"/>
              </a:xfrm>
              <a:prstGeom prst="straightConnector1">
                <a:avLst/>
              </a:prstGeom>
              <a:ln w="1905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Connecteur droit avec flèche 261">
                <a:extLst>
                  <a:ext uri="{FF2B5EF4-FFF2-40B4-BE49-F238E27FC236}">
                    <a16:creationId xmlns:a16="http://schemas.microsoft.com/office/drawing/2014/main" id="{9F2DF740-0020-4A59-8E8F-F8BDF2B86BB0}"/>
                  </a:ext>
                </a:extLst>
              </p:cNvPr>
              <p:cNvCxnSpPr/>
              <p:nvPr/>
            </p:nvCxnSpPr>
            <p:spPr>
              <a:xfrm flipV="1">
                <a:off x="7281195" y="6070561"/>
                <a:ext cx="285854" cy="1"/>
              </a:xfrm>
              <a:prstGeom prst="straightConnector1">
                <a:avLst/>
              </a:prstGeom>
              <a:ln w="1905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B2AFBFCD-302D-4B73-B6B2-3B5D1E544A21}"/>
                </a:ext>
              </a:extLst>
            </p:cNvPr>
            <p:cNvSpPr/>
            <p:nvPr/>
          </p:nvSpPr>
          <p:spPr>
            <a:xfrm>
              <a:off x="3493204" y="5425570"/>
              <a:ext cx="831197"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Contrat autonome</a:t>
              </a:r>
              <a:endParaRPr lang="en-US" sz="800" dirty="0">
                <a:solidFill>
                  <a:schemeClr val="bg1"/>
                </a:solidFill>
              </a:endParaRPr>
            </a:p>
          </p:txBody>
        </p:sp>
        <p:sp>
          <p:nvSpPr>
            <p:cNvPr id="10" name="Rectangle 9">
              <a:extLst>
                <a:ext uri="{FF2B5EF4-FFF2-40B4-BE49-F238E27FC236}">
                  <a16:creationId xmlns:a16="http://schemas.microsoft.com/office/drawing/2014/main" id="{B5E8D532-74CD-4298-BA16-6056AE029357}"/>
                </a:ext>
              </a:extLst>
            </p:cNvPr>
            <p:cNvSpPr/>
            <p:nvPr/>
          </p:nvSpPr>
          <p:spPr>
            <a:xfrm>
              <a:off x="4796715" y="5425570"/>
              <a:ext cx="899868"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Transaction</a:t>
              </a:r>
              <a:endParaRPr lang="en-US" sz="800" dirty="0">
                <a:solidFill>
                  <a:schemeClr val="bg1"/>
                </a:solidFill>
              </a:endParaRPr>
            </a:p>
          </p:txBody>
        </p:sp>
        <p:sp>
          <p:nvSpPr>
            <p:cNvPr id="11" name="Rectangle 10">
              <a:extLst>
                <a:ext uri="{FF2B5EF4-FFF2-40B4-BE49-F238E27FC236}">
                  <a16:creationId xmlns:a16="http://schemas.microsoft.com/office/drawing/2014/main" id="{DF8ED3F5-A102-4DC4-832B-424374D9FB0C}"/>
                </a:ext>
              </a:extLst>
            </p:cNvPr>
            <p:cNvSpPr/>
            <p:nvPr/>
          </p:nvSpPr>
          <p:spPr>
            <a:xfrm>
              <a:off x="4802994" y="5861226"/>
              <a:ext cx="889335"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Transaction</a:t>
              </a:r>
              <a:endParaRPr lang="en-US" sz="800" dirty="0">
                <a:solidFill>
                  <a:schemeClr val="bg1"/>
                </a:solidFill>
              </a:endParaRPr>
            </a:p>
          </p:txBody>
        </p:sp>
      </p:grpSp>
      <p:cxnSp>
        <p:nvCxnSpPr>
          <p:cNvPr id="17" name="Connecteur droit avec flèche 13">
            <a:extLst>
              <a:ext uri="{FF2B5EF4-FFF2-40B4-BE49-F238E27FC236}">
                <a16:creationId xmlns:a16="http://schemas.microsoft.com/office/drawing/2014/main" id="{4C63F301-AA07-4AF3-A2AA-0313C5B4C574}"/>
              </a:ext>
            </a:extLst>
          </p:cNvPr>
          <p:cNvCxnSpPr>
            <a:cxnSpLocks/>
            <a:stCxn id="4" idx="2"/>
          </p:cNvCxnSpPr>
          <p:nvPr/>
        </p:nvCxnSpPr>
        <p:spPr>
          <a:xfrm>
            <a:off x="2855528" y="3171542"/>
            <a:ext cx="0" cy="1075091"/>
          </a:xfrm>
          <a:prstGeom prst="straightConnector1">
            <a:avLst/>
          </a:prstGeom>
          <a:ln w="12700">
            <a:solidFill>
              <a:srgbClr val="0078D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ZoneTexte 266">
            <a:extLst>
              <a:ext uri="{FF2B5EF4-FFF2-40B4-BE49-F238E27FC236}">
                <a16:creationId xmlns:a16="http://schemas.microsoft.com/office/drawing/2014/main" id="{0DF2BEBE-19EC-4D52-9A53-466764EE00C6}"/>
              </a:ext>
            </a:extLst>
          </p:cNvPr>
          <p:cNvSpPr txBox="1"/>
          <p:nvPr/>
        </p:nvSpPr>
        <p:spPr>
          <a:xfrm>
            <a:off x="301204" y="5683317"/>
            <a:ext cx="1897866" cy="523220"/>
          </a:xfrm>
          <a:prstGeom prst="rect">
            <a:avLst/>
          </a:prstGeom>
          <a:noFill/>
        </p:spPr>
        <p:txBody>
          <a:bodyPr wrap="square" rtlCol="0">
            <a:spAutoFit/>
          </a:bodyPr>
          <a:lstStyle/>
          <a:p>
            <a:r>
              <a:rPr lang="fr-FR" sz="1400" dirty="0"/>
              <a:t>Publication du contrat autonome</a:t>
            </a:r>
            <a:endParaRPr lang="en-US" sz="1400" dirty="0"/>
          </a:p>
        </p:txBody>
      </p:sp>
      <p:grpSp>
        <p:nvGrpSpPr>
          <p:cNvPr id="22" name="Groupe 268">
            <a:extLst>
              <a:ext uri="{FF2B5EF4-FFF2-40B4-BE49-F238E27FC236}">
                <a16:creationId xmlns:a16="http://schemas.microsoft.com/office/drawing/2014/main" id="{858EF705-3C7E-4DFB-AC75-BDED13CF3D2E}"/>
              </a:ext>
            </a:extLst>
          </p:cNvPr>
          <p:cNvGrpSpPr/>
          <p:nvPr/>
        </p:nvGrpSpPr>
        <p:grpSpPr>
          <a:xfrm>
            <a:off x="6836051" y="4214613"/>
            <a:ext cx="4003006" cy="2417300"/>
            <a:chOff x="1896944" y="4130529"/>
            <a:chExt cx="4004049" cy="2417930"/>
          </a:xfrm>
        </p:grpSpPr>
        <p:sp>
          <p:nvSpPr>
            <p:cNvPr id="23" name="Rectangle 22">
              <a:extLst>
                <a:ext uri="{FF2B5EF4-FFF2-40B4-BE49-F238E27FC236}">
                  <a16:creationId xmlns:a16="http://schemas.microsoft.com/office/drawing/2014/main" id="{CF03F2FC-0E6A-4E77-970F-2BA4CDBFE410}"/>
                </a:ext>
              </a:extLst>
            </p:cNvPr>
            <p:cNvSpPr/>
            <p:nvPr/>
          </p:nvSpPr>
          <p:spPr>
            <a:xfrm>
              <a:off x="1896944" y="4130529"/>
              <a:ext cx="4004049" cy="2417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Nœud Blockchain </a:t>
              </a:r>
            </a:p>
            <a:p>
              <a:pPr algn="ctr"/>
              <a:r>
                <a:rPr lang="fr-FR" sz="1600" dirty="0">
                  <a:solidFill>
                    <a:schemeClr val="tx1"/>
                  </a:solidFill>
                </a:rPr>
                <a:t>EVM (Ethereum Virtual Machine)</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r>
                <a:rPr lang="fr-FR" sz="1600" dirty="0">
                  <a:solidFill>
                    <a:schemeClr val="bg1"/>
                  </a:solidFill>
                </a:rPr>
                <a:t> </a:t>
              </a:r>
              <a:endParaRPr lang="en-US" sz="1600" dirty="0">
                <a:solidFill>
                  <a:schemeClr val="bg1"/>
                </a:solidFill>
              </a:endParaRPr>
            </a:p>
          </p:txBody>
        </p:sp>
        <p:grpSp>
          <p:nvGrpSpPr>
            <p:cNvPr id="24" name="Groupe 270">
              <a:extLst>
                <a:ext uri="{FF2B5EF4-FFF2-40B4-BE49-F238E27FC236}">
                  <a16:creationId xmlns:a16="http://schemas.microsoft.com/office/drawing/2014/main" id="{CFE5571C-4EE7-4C4B-8C4A-2325BA4C5893}"/>
                </a:ext>
              </a:extLst>
            </p:cNvPr>
            <p:cNvGrpSpPr/>
            <p:nvPr/>
          </p:nvGrpSpPr>
          <p:grpSpPr>
            <a:xfrm>
              <a:off x="2031790" y="4947482"/>
              <a:ext cx="3734263" cy="1504421"/>
              <a:chOff x="5138993" y="5672049"/>
              <a:chExt cx="3348304" cy="808738"/>
            </a:xfrm>
          </p:grpSpPr>
          <p:sp>
            <p:nvSpPr>
              <p:cNvPr id="28" name="Rectangle 27">
                <a:extLst>
                  <a:ext uri="{FF2B5EF4-FFF2-40B4-BE49-F238E27FC236}">
                    <a16:creationId xmlns:a16="http://schemas.microsoft.com/office/drawing/2014/main" id="{6BF925C0-8141-4B4A-A7B9-FEA678028401}"/>
                  </a:ext>
                </a:extLst>
              </p:cNvPr>
              <p:cNvSpPr/>
              <p:nvPr/>
            </p:nvSpPr>
            <p:spPr>
              <a:xfrm>
                <a:off x="5138993" y="5672050"/>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1</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sp>
            <p:nvSpPr>
              <p:cNvPr id="29" name="Rectangle 28">
                <a:extLst>
                  <a:ext uri="{FF2B5EF4-FFF2-40B4-BE49-F238E27FC236}">
                    <a16:creationId xmlns:a16="http://schemas.microsoft.com/office/drawing/2014/main" id="{818AB51E-DA51-4A8A-8935-10692CF5F9B0}"/>
                  </a:ext>
                </a:extLst>
              </p:cNvPr>
              <p:cNvSpPr/>
              <p:nvPr/>
            </p:nvSpPr>
            <p:spPr>
              <a:xfrm>
                <a:off x="6356286" y="5672049"/>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2</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sp>
            <p:nvSpPr>
              <p:cNvPr id="30" name="Rectangle 29">
                <a:extLst>
                  <a:ext uri="{FF2B5EF4-FFF2-40B4-BE49-F238E27FC236}">
                    <a16:creationId xmlns:a16="http://schemas.microsoft.com/office/drawing/2014/main" id="{AF610CC1-5FA9-4227-835F-D77A6649D92F}"/>
                  </a:ext>
                </a:extLst>
              </p:cNvPr>
              <p:cNvSpPr/>
              <p:nvPr/>
            </p:nvSpPr>
            <p:spPr>
              <a:xfrm>
                <a:off x="7555858" y="5683762"/>
                <a:ext cx="931439" cy="797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Bloc 3</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endParaRPr lang="en-US" sz="1600" dirty="0">
                  <a:solidFill>
                    <a:schemeClr val="bg1"/>
                  </a:solidFill>
                </a:endParaRPr>
              </a:p>
            </p:txBody>
          </p:sp>
          <p:cxnSp>
            <p:nvCxnSpPr>
              <p:cNvPr id="31" name="Connecteur droit avec flèche 277">
                <a:extLst>
                  <a:ext uri="{FF2B5EF4-FFF2-40B4-BE49-F238E27FC236}">
                    <a16:creationId xmlns:a16="http://schemas.microsoft.com/office/drawing/2014/main" id="{1FFE72A7-9A99-41F8-B366-750FB41B9F91}"/>
                  </a:ext>
                </a:extLst>
              </p:cNvPr>
              <p:cNvCxnSpPr>
                <a:stCxn id="28" idx="3"/>
                <a:endCxn id="29" idx="1"/>
              </p:cNvCxnSpPr>
              <p:nvPr/>
            </p:nvCxnSpPr>
            <p:spPr>
              <a:xfrm flipV="1">
                <a:off x="6070432" y="6070562"/>
                <a:ext cx="285854" cy="1"/>
              </a:xfrm>
              <a:prstGeom prst="straightConnector1">
                <a:avLst/>
              </a:prstGeom>
              <a:ln w="1905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eur droit avec flèche 278">
                <a:extLst>
                  <a:ext uri="{FF2B5EF4-FFF2-40B4-BE49-F238E27FC236}">
                    <a16:creationId xmlns:a16="http://schemas.microsoft.com/office/drawing/2014/main" id="{748E3C7B-7850-4978-8859-2B2DF9208B47}"/>
                  </a:ext>
                </a:extLst>
              </p:cNvPr>
              <p:cNvCxnSpPr/>
              <p:nvPr/>
            </p:nvCxnSpPr>
            <p:spPr>
              <a:xfrm flipV="1">
                <a:off x="7282825" y="6070560"/>
                <a:ext cx="285854" cy="1"/>
              </a:xfrm>
              <a:prstGeom prst="straightConnector1">
                <a:avLst/>
              </a:prstGeom>
              <a:ln w="1905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BC3F96C-D93C-4941-A0F6-499294ABDF2D}"/>
                </a:ext>
              </a:extLst>
            </p:cNvPr>
            <p:cNvSpPr/>
            <p:nvPr/>
          </p:nvSpPr>
          <p:spPr>
            <a:xfrm>
              <a:off x="3493204" y="5425570"/>
              <a:ext cx="831197"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Contrat autonome</a:t>
              </a:r>
              <a:endParaRPr lang="en-US" sz="800" dirty="0">
                <a:solidFill>
                  <a:schemeClr val="bg1"/>
                </a:solidFill>
              </a:endParaRPr>
            </a:p>
          </p:txBody>
        </p:sp>
        <p:sp>
          <p:nvSpPr>
            <p:cNvPr id="26" name="Rectangle 25">
              <a:extLst>
                <a:ext uri="{FF2B5EF4-FFF2-40B4-BE49-F238E27FC236}">
                  <a16:creationId xmlns:a16="http://schemas.microsoft.com/office/drawing/2014/main" id="{098DBB8A-2021-454A-998A-4BC27BF0DFF0}"/>
                </a:ext>
              </a:extLst>
            </p:cNvPr>
            <p:cNvSpPr/>
            <p:nvPr/>
          </p:nvSpPr>
          <p:spPr>
            <a:xfrm>
              <a:off x="4802994" y="5425570"/>
              <a:ext cx="899868"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Transaction</a:t>
              </a:r>
              <a:endParaRPr lang="en-US" sz="800" dirty="0">
                <a:solidFill>
                  <a:schemeClr val="bg1"/>
                </a:solidFill>
              </a:endParaRPr>
            </a:p>
          </p:txBody>
        </p:sp>
        <p:sp>
          <p:nvSpPr>
            <p:cNvPr id="27" name="Rectangle 26">
              <a:extLst>
                <a:ext uri="{FF2B5EF4-FFF2-40B4-BE49-F238E27FC236}">
                  <a16:creationId xmlns:a16="http://schemas.microsoft.com/office/drawing/2014/main" id="{55A04566-EABF-49F1-88F3-70DD8EB4009C}"/>
                </a:ext>
              </a:extLst>
            </p:cNvPr>
            <p:cNvSpPr/>
            <p:nvPr/>
          </p:nvSpPr>
          <p:spPr>
            <a:xfrm>
              <a:off x="4802994" y="5861226"/>
              <a:ext cx="889335" cy="3867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rPr>
                <a:t>Transaction</a:t>
              </a:r>
              <a:endParaRPr lang="en-US" sz="800" dirty="0">
                <a:solidFill>
                  <a:schemeClr val="bg1"/>
                </a:solidFill>
              </a:endParaRPr>
            </a:p>
          </p:txBody>
        </p:sp>
      </p:grpSp>
      <p:sp>
        <p:nvSpPr>
          <p:cNvPr id="34" name="Rectangle 33">
            <a:extLst>
              <a:ext uri="{FF2B5EF4-FFF2-40B4-BE49-F238E27FC236}">
                <a16:creationId xmlns:a16="http://schemas.microsoft.com/office/drawing/2014/main" id="{FD56BCDC-8DE3-4754-B8F9-027E968E2293}"/>
              </a:ext>
            </a:extLst>
          </p:cNvPr>
          <p:cNvSpPr/>
          <p:nvPr/>
        </p:nvSpPr>
        <p:spPr>
          <a:xfrm>
            <a:off x="6114821" y="2342980"/>
            <a:ext cx="2577903" cy="839588"/>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Server Web</a:t>
            </a:r>
          </a:p>
          <a:p>
            <a:pPr algn="ctr"/>
            <a:endParaRPr lang="fr-FR" sz="1600" dirty="0">
              <a:solidFill>
                <a:schemeClr val="tx1"/>
              </a:solidFill>
            </a:endParaRPr>
          </a:p>
          <a:p>
            <a:pPr algn="ctr"/>
            <a:r>
              <a:rPr lang="fr-FR" sz="1600" dirty="0">
                <a:solidFill>
                  <a:schemeClr val="tx1"/>
                </a:solidFill>
              </a:rPr>
              <a:t> </a:t>
            </a:r>
            <a:endParaRPr lang="en-US" sz="1600" dirty="0">
              <a:solidFill>
                <a:schemeClr val="tx1"/>
              </a:solidFill>
            </a:endParaRPr>
          </a:p>
        </p:txBody>
      </p:sp>
      <p:sp>
        <p:nvSpPr>
          <p:cNvPr id="35" name="Rectangle 34">
            <a:extLst>
              <a:ext uri="{FF2B5EF4-FFF2-40B4-BE49-F238E27FC236}">
                <a16:creationId xmlns:a16="http://schemas.microsoft.com/office/drawing/2014/main" id="{C1C68CBE-45F9-4F27-B801-177F44EA533F}"/>
              </a:ext>
            </a:extLst>
          </p:cNvPr>
          <p:cNvSpPr/>
          <p:nvPr/>
        </p:nvSpPr>
        <p:spPr>
          <a:xfrm>
            <a:off x="6343236" y="2707419"/>
            <a:ext cx="2179554" cy="33569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SDK serveur</a:t>
            </a:r>
            <a:endParaRPr lang="en-US" sz="1600" dirty="0">
              <a:solidFill>
                <a:schemeClr val="tx1"/>
              </a:solidFill>
            </a:endParaRPr>
          </a:p>
        </p:txBody>
      </p:sp>
      <p:sp>
        <p:nvSpPr>
          <p:cNvPr id="37" name="Rectangle 36">
            <a:extLst>
              <a:ext uri="{FF2B5EF4-FFF2-40B4-BE49-F238E27FC236}">
                <a16:creationId xmlns:a16="http://schemas.microsoft.com/office/drawing/2014/main" id="{72BE8A41-4B5B-4C2A-9BFE-CAEA996C4875}"/>
              </a:ext>
            </a:extLst>
          </p:cNvPr>
          <p:cNvSpPr/>
          <p:nvPr/>
        </p:nvSpPr>
        <p:spPr>
          <a:xfrm>
            <a:off x="6104062" y="1371106"/>
            <a:ext cx="2577903" cy="769920"/>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Browser Web</a:t>
            </a:r>
          </a:p>
          <a:p>
            <a:pPr algn="ctr"/>
            <a:endParaRPr lang="fr-FR" sz="1600" dirty="0">
              <a:solidFill>
                <a:schemeClr val="bg1"/>
              </a:solidFill>
            </a:endParaRPr>
          </a:p>
          <a:p>
            <a:pPr algn="ctr"/>
            <a:r>
              <a:rPr lang="fr-FR" sz="1600" dirty="0">
                <a:solidFill>
                  <a:schemeClr val="bg1"/>
                </a:solidFill>
              </a:rPr>
              <a:t> </a:t>
            </a:r>
            <a:endParaRPr lang="en-US" sz="1600" dirty="0">
              <a:solidFill>
                <a:schemeClr val="bg1"/>
              </a:solidFill>
            </a:endParaRPr>
          </a:p>
        </p:txBody>
      </p:sp>
      <p:sp>
        <p:nvSpPr>
          <p:cNvPr id="38" name="Rectangle 37">
            <a:extLst>
              <a:ext uri="{FF2B5EF4-FFF2-40B4-BE49-F238E27FC236}">
                <a16:creationId xmlns:a16="http://schemas.microsoft.com/office/drawing/2014/main" id="{15C1E619-E31E-4A0A-81A1-53EF87CC8572}"/>
              </a:ext>
            </a:extLst>
          </p:cNvPr>
          <p:cNvSpPr/>
          <p:nvPr/>
        </p:nvSpPr>
        <p:spPr>
          <a:xfrm>
            <a:off x="6352683" y="1695961"/>
            <a:ext cx="2179554" cy="3221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HTM/CSS/JavaScript</a:t>
            </a:r>
            <a:endParaRPr lang="en-US" sz="1600" dirty="0">
              <a:solidFill>
                <a:schemeClr val="tx1"/>
              </a:solidFill>
            </a:endParaRPr>
          </a:p>
        </p:txBody>
      </p:sp>
      <p:cxnSp>
        <p:nvCxnSpPr>
          <p:cNvPr id="39" name="Connecteur droit avec flèche 285">
            <a:extLst>
              <a:ext uri="{FF2B5EF4-FFF2-40B4-BE49-F238E27FC236}">
                <a16:creationId xmlns:a16="http://schemas.microsoft.com/office/drawing/2014/main" id="{C264A37D-45BD-4B2F-973C-72EFEDFF2EF1}"/>
              </a:ext>
            </a:extLst>
          </p:cNvPr>
          <p:cNvCxnSpPr>
            <a:cxnSpLocks/>
            <a:stCxn id="37" idx="2"/>
            <a:endCxn id="34" idx="0"/>
          </p:cNvCxnSpPr>
          <p:nvPr/>
        </p:nvCxnSpPr>
        <p:spPr>
          <a:xfrm>
            <a:off x="7393014" y="2141026"/>
            <a:ext cx="10759" cy="201954"/>
          </a:xfrm>
          <a:prstGeom prst="straightConnector1">
            <a:avLst/>
          </a:prstGeom>
          <a:ln w="12700">
            <a:solidFill>
              <a:srgbClr val="0078D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2F061A9-EC2F-4AAA-BC04-6CF79C15EB4C}"/>
              </a:ext>
            </a:extLst>
          </p:cNvPr>
          <p:cNvSpPr/>
          <p:nvPr/>
        </p:nvSpPr>
        <p:spPr>
          <a:xfrm>
            <a:off x="4324809" y="1371262"/>
            <a:ext cx="1432234" cy="1811461"/>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600" dirty="0">
                <a:solidFill>
                  <a:schemeClr val="bg1"/>
                </a:solidFill>
              </a:rPr>
              <a:t>IHM ÐApp</a:t>
            </a:r>
          </a:p>
          <a:p>
            <a:pPr algn="ctr"/>
            <a:r>
              <a:rPr lang="fr-FR" sz="1600" dirty="0">
                <a:solidFill>
                  <a:schemeClr val="bg1"/>
                </a:solidFill>
              </a:rPr>
              <a:t> </a:t>
            </a:r>
          </a:p>
          <a:p>
            <a:pPr algn="ctr"/>
            <a:endParaRPr lang="fr-FR" sz="1600" dirty="0">
              <a:solidFill>
                <a:schemeClr val="bg1"/>
              </a:solidFill>
            </a:endParaRPr>
          </a:p>
          <a:p>
            <a:pPr algn="ctr"/>
            <a:endParaRPr lang="fr-FR" sz="1600" dirty="0">
              <a:solidFill>
                <a:schemeClr val="bg1"/>
              </a:solidFill>
            </a:endParaRPr>
          </a:p>
          <a:p>
            <a:pPr algn="ctr"/>
            <a:endParaRPr lang="fr-FR" sz="1600" dirty="0">
              <a:solidFill>
                <a:schemeClr val="bg1"/>
              </a:solidFill>
            </a:endParaRPr>
          </a:p>
          <a:p>
            <a:pPr algn="ctr"/>
            <a:r>
              <a:rPr lang="fr-FR" sz="1600" dirty="0">
                <a:solidFill>
                  <a:schemeClr val="bg1"/>
                </a:solidFill>
              </a:rPr>
              <a:t> </a:t>
            </a:r>
            <a:endParaRPr lang="en-US" sz="1600" dirty="0">
              <a:solidFill>
                <a:schemeClr val="bg1"/>
              </a:solidFill>
            </a:endParaRPr>
          </a:p>
        </p:txBody>
      </p:sp>
      <p:sp>
        <p:nvSpPr>
          <p:cNvPr id="41" name="Rectangle 40">
            <a:extLst>
              <a:ext uri="{FF2B5EF4-FFF2-40B4-BE49-F238E27FC236}">
                <a16:creationId xmlns:a16="http://schemas.microsoft.com/office/drawing/2014/main" id="{C128E0B1-4224-40CB-A7C3-DC33D11D124F}"/>
              </a:ext>
            </a:extLst>
          </p:cNvPr>
          <p:cNvSpPr/>
          <p:nvPr/>
        </p:nvSpPr>
        <p:spPr>
          <a:xfrm>
            <a:off x="4622336" y="2189247"/>
            <a:ext cx="808985" cy="84439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SDK client</a:t>
            </a:r>
            <a:endParaRPr lang="en-US" sz="1600" dirty="0">
              <a:solidFill>
                <a:schemeClr val="tx1"/>
              </a:solidFill>
            </a:endParaRPr>
          </a:p>
        </p:txBody>
      </p:sp>
      <p:cxnSp>
        <p:nvCxnSpPr>
          <p:cNvPr id="42" name="Connecteur droit avec flèche 288">
            <a:extLst>
              <a:ext uri="{FF2B5EF4-FFF2-40B4-BE49-F238E27FC236}">
                <a16:creationId xmlns:a16="http://schemas.microsoft.com/office/drawing/2014/main" id="{FB6022B0-5D4F-4D26-9265-D4AF31797880}"/>
              </a:ext>
            </a:extLst>
          </p:cNvPr>
          <p:cNvCxnSpPr>
            <a:cxnSpLocks/>
            <a:stCxn id="40" idx="2"/>
          </p:cNvCxnSpPr>
          <p:nvPr/>
        </p:nvCxnSpPr>
        <p:spPr>
          <a:xfrm>
            <a:off x="5040926" y="3182723"/>
            <a:ext cx="6462" cy="1052333"/>
          </a:xfrm>
          <a:prstGeom prst="straightConnector1">
            <a:avLst/>
          </a:prstGeom>
          <a:ln w="12700">
            <a:solidFill>
              <a:srgbClr val="0078D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ZoneTexte 290">
            <a:extLst>
              <a:ext uri="{FF2B5EF4-FFF2-40B4-BE49-F238E27FC236}">
                <a16:creationId xmlns:a16="http://schemas.microsoft.com/office/drawing/2014/main" id="{65EBB7DE-8313-458A-8902-873FC424DC64}"/>
              </a:ext>
            </a:extLst>
          </p:cNvPr>
          <p:cNvSpPr txBox="1"/>
          <p:nvPr/>
        </p:nvSpPr>
        <p:spPr>
          <a:xfrm>
            <a:off x="3506577" y="3489258"/>
            <a:ext cx="5692211" cy="307777"/>
          </a:xfrm>
          <a:prstGeom prst="rect">
            <a:avLst/>
          </a:prstGeom>
          <a:solidFill>
            <a:schemeClr val="bg1"/>
          </a:solidFill>
          <a:ln>
            <a:noFill/>
          </a:ln>
        </p:spPr>
        <p:txBody>
          <a:bodyPr wrap="square" rtlCol="0">
            <a:spAutoFit/>
          </a:bodyPr>
          <a:lstStyle/>
          <a:p>
            <a:r>
              <a:rPr lang="fr-FR" sz="1400" dirty="0"/>
              <a:t>Exécution de transactions, requêtes sur un état, appel de fonctions </a:t>
            </a:r>
            <a:endParaRPr lang="en-US" sz="1400" dirty="0"/>
          </a:p>
        </p:txBody>
      </p:sp>
      <p:cxnSp>
        <p:nvCxnSpPr>
          <p:cNvPr id="45" name="Connecteur droit avec flèche 261">
            <a:extLst>
              <a:ext uri="{FF2B5EF4-FFF2-40B4-BE49-F238E27FC236}">
                <a16:creationId xmlns:a16="http://schemas.microsoft.com/office/drawing/2014/main" id="{4C908B3F-B7EB-4FE7-8BBA-70A7C1386BFD}"/>
              </a:ext>
            </a:extLst>
          </p:cNvPr>
          <p:cNvCxnSpPr>
            <a:cxnSpLocks/>
          </p:cNvCxnSpPr>
          <p:nvPr/>
        </p:nvCxnSpPr>
        <p:spPr>
          <a:xfrm>
            <a:off x="6368965" y="5432011"/>
            <a:ext cx="445341" cy="0"/>
          </a:xfrm>
          <a:prstGeom prst="straightConnector1">
            <a:avLst/>
          </a:prstGeom>
          <a:ln w="19050">
            <a:solidFill>
              <a:srgbClr val="62626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people_12" title="Icon of three people">
            <a:extLst>
              <a:ext uri="{FF2B5EF4-FFF2-40B4-BE49-F238E27FC236}">
                <a16:creationId xmlns:a16="http://schemas.microsoft.com/office/drawing/2014/main" id="{2306C614-6872-42CA-AAFB-37A343F7ED21}"/>
              </a:ext>
            </a:extLst>
          </p:cNvPr>
          <p:cNvSpPr>
            <a:spLocks noChangeAspect="1" noEditPoints="1"/>
          </p:cNvSpPr>
          <p:nvPr/>
        </p:nvSpPr>
        <p:spPr bwMode="auto">
          <a:xfrm>
            <a:off x="567225" y="4477211"/>
            <a:ext cx="877440" cy="74860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a:solidFill>
                <a:srgbClr val="353535"/>
              </a:solidFill>
              <a:latin typeface="Segoe UI Semilight"/>
            </a:endParaRPr>
          </a:p>
        </p:txBody>
      </p:sp>
      <p:cxnSp>
        <p:nvCxnSpPr>
          <p:cNvPr id="49" name="Connecteur droit avec flèche 261">
            <a:extLst>
              <a:ext uri="{FF2B5EF4-FFF2-40B4-BE49-F238E27FC236}">
                <a16:creationId xmlns:a16="http://schemas.microsoft.com/office/drawing/2014/main" id="{46418371-EAEA-4B6F-A70D-DC85D1315BB1}"/>
              </a:ext>
            </a:extLst>
          </p:cNvPr>
          <p:cNvCxnSpPr>
            <a:cxnSpLocks/>
          </p:cNvCxnSpPr>
          <p:nvPr/>
        </p:nvCxnSpPr>
        <p:spPr>
          <a:xfrm>
            <a:off x="1400413" y="5452134"/>
            <a:ext cx="764208" cy="0"/>
          </a:xfrm>
          <a:prstGeom prst="straightConnector1">
            <a:avLst/>
          </a:prstGeom>
          <a:ln w="5715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C9F4C32-F566-4B25-8A3D-61E4067A42B0}"/>
              </a:ext>
            </a:extLst>
          </p:cNvPr>
          <p:cNvSpPr/>
          <p:nvPr/>
        </p:nvSpPr>
        <p:spPr>
          <a:xfrm>
            <a:off x="8930586" y="1363866"/>
            <a:ext cx="2448096" cy="180573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600" dirty="0">
                <a:solidFill>
                  <a:schemeClr val="bg1"/>
                </a:solidFill>
              </a:rPr>
              <a:t>Serverless</a:t>
            </a:r>
            <a:endParaRPr lang="fr-FR" sz="1600" dirty="0">
              <a:solidFill>
                <a:schemeClr val="tx1"/>
              </a:solidFill>
            </a:endParaRPr>
          </a:p>
          <a:p>
            <a:pPr algn="ctr"/>
            <a:r>
              <a:rPr lang="fr-FR" sz="1600" dirty="0">
                <a:solidFill>
                  <a:schemeClr val="tx1"/>
                </a:solidFill>
              </a:rPr>
              <a:t> </a:t>
            </a:r>
            <a:endParaRPr lang="en-US" sz="1600" dirty="0">
              <a:solidFill>
                <a:schemeClr val="tx1"/>
              </a:solidFill>
            </a:endParaRPr>
          </a:p>
        </p:txBody>
      </p:sp>
      <p:sp>
        <p:nvSpPr>
          <p:cNvPr id="47" name="Rectangle 46">
            <a:extLst>
              <a:ext uri="{FF2B5EF4-FFF2-40B4-BE49-F238E27FC236}">
                <a16:creationId xmlns:a16="http://schemas.microsoft.com/office/drawing/2014/main" id="{5480EA53-E058-434D-886F-08197E0D887C}"/>
              </a:ext>
            </a:extLst>
          </p:cNvPr>
          <p:cNvSpPr/>
          <p:nvPr/>
        </p:nvSpPr>
        <p:spPr>
          <a:xfrm>
            <a:off x="9109144" y="2151430"/>
            <a:ext cx="2151380" cy="91636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Connecteur</a:t>
            </a:r>
            <a:endParaRPr lang="en-US" sz="1600" dirty="0">
              <a:solidFill>
                <a:schemeClr val="tx1"/>
              </a:solidFill>
            </a:endParaRPr>
          </a:p>
        </p:txBody>
      </p:sp>
      <p:cxnSp>
        <p:nvCxnSpPr>
          <p:cNvPr id="50" name="Connecteur droit avec flèche 288">
            <a:extLst>
              <a:ext uri="{FF2B5EF4-FFF2-40B4-BE49-F238E27FC236}">
                <a16:creationId xmlns:a16="http://schemas.microsoft.com/office/drawing/2014/main" id="{6C559562-37FA-4140-938A-07895E6871A1}"/>
              </a:ext>
            </a:extLst>
          </p:cNvPr>
          <p:cNvCxnSpPr>
            <a:cxnSpLocks/>
          </p:cNvCxnSpPr>
          <p:nvPr/>
        </p:nvCxnSpPr>
        <p:spPr>
          <a:xfrm>
            <a:off x="9981676" y="3171455"/>
            <a:ext cx="6462" cy="1052333"/>
          </a:xfrm>
          <a:prstGeom prst="straightConnector1">
            <a:avLst/>
          </a:prstGeom>
          <a:ln w="12700">
            <a:solidFill>
              <a:srgbClr val="0078D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ZoneTexte 290">
            <a:extLst>
              <a:ext uri="{FF2B5EF4-FFF2-40B4-BE49-F238E27FC236}">
                <a16:creationId xmlns:a16="http://schemas.microsoft.com/office/drawing/2014/main" id="{B1B913FE-1498-4115-800D-2D902D0BCED0}"/>
              </a:ext>
            </a:extLst>
          </p:cNvPr>
          <p:cNvSpPr txBox="1"/>
          <p:nvPr/>
        </p:nvSpPr>
        <p:spPr>
          <a:xfrm>
            <a:off x="8930586" y="3477973"/>
            <a:ext cx="3048260" cy="307777"/>
          </a:xfrm>
          <a:prstGeom prst="rect">
            <a:avLst/>
          </a:prstGeom>
          <a:solidFill>
            <a:schemeClr val="bg1"/>
          </a:solidFill>
          <a:ln>
            <a:noFill/>
          </a:ln>
        </p:spPr>
        <p:txBody>
          <a:bodyPr wrap="square" rtlCol="0">
            <a:spAutoFit/>
          </a:bodyPr>
          <a:lstStyle/>
          <a:p>
            <a:r>
              <a:rPr lang="fr-FR" sz="1400" dirty="0"/>
              <a:t>+ publication du contrat autonome </a:t>
            </a:r>
            <a:endParaRPr lang="en-US" sz="1400" dirty="0"/>
          </a:p>
        </p:txBody>
      </p:sp>
      <p:sp>
        <p:nvSpPr>
          <p:cNvPr id="19" name="Rectangle 18">
            <a:extLst>
              <a:ext uri="{FF2B5EF4-FFF2-40B4-BE49-F238E27FC236}">
                <a16:creationId xmlns:a16="http://schemas.microsoft.com/office/drawing/2014/main" id="{26A6EE9C-C797-40C4-9842-3E48B11F8359}"/>
              </a:ext>
            </a:extLst>
          </p:cNvPr>
          <p:cNvSpPr/>
          <p:nvPr/>
        </p:nvSpPr>
        <p:spPr bwMode="auto">
          <a:xfrm>
            <a:off x="2303566" y="2527366"/>
            <a:ext cx="1064664" cy="43692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Web3.js</a:t>
            </a:r>
            <a:endParaRPr lang="en-US" sz="1600" dirty="0">
              <a:solidFill>
                <a:schemeClr val="tx1"/>
              </a:solidFill>
            </a:endParaRPr>
          </a:p>
        </p:txBody>
      </p:sp>
      <p:sp>
        <p:nvSpPr>
          <p:cNvPr id="33" name="TextBox 32">
            <a:extLst>
              <a:ext uri="{FF2B5EF4-FFF2-40B4-BE49-F238E27FC236}">
                <a16:creationId xmlns:a16="http://schemas.microsoft.com/office/drawing/2014/main" id="{B021FE7E-7765-48E4-BF49-A53AB455FA2E}"/>
              </a:ext>
            </a:extLst>
          </p:cNvPr>
          <p:cNvSpPr txBox="1"/>
          <p:nvPr/>
        </p:nvSpPr>
        <p:spPr>
          <a:xfrm>
            <a:off x="11383490" y="2165582"/>
            <a:ext cx="595356" cy="627864"/>
          </a:xfrm>
          <a:prstGeom prst="rect">
            <a:avLst/>
          </a:prstGeom>
          <a:noFill/>
        </p:spPr>
        <p:txBody>
          <a:bodyPr wrap="non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905680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874FC-9BBE-4906-81BD-5A488F007154}"/>
              </a:ext>
            </a:extLst>
          </p:cNvPr>
          <p:cNvSpPr>
            <a:spLocks noGrp="1"/>
          </p:cNvSpPr>
          <p:nvPr>
            <p:ph type="title"/>
          </p:nvPr>
        </p:nvSpPr>
        <p:spPr/>
        <p:txBody>
          <a:bodyPr/>
          <a:lstStyle/>
          <a:p>
            <a:r>
              <a:rPr lang="fr-FR" dirty="0"/>
              <a:t>Le pipeline de livraison continue (CD)</a:t>
            </a:r>
            <a:br>
              <a:rPr lang="fr-FR" dirty="0"/>
            </a:br>
            <a:r>
              <a:rPr lang="fr-FR" sz="2600" dirty="0">
                <a:solidFill>
                  <a:srgbClr val="0078D7"/>
                </a:solidFill>
                <a:latin typeface="Segoe UI" panose="020B0502040204020203" pitchFamily="34" charset="0"/>
                <a:cs typeface="Segoe UI" panose="020B0502040204020203" pitchFamily="34" charset="0"/>
              </a:rPr>
              <a:t>Avec Azure DevOps</a:t>
            </a:r>
          </a:p>
        </p:txBody>
      </p:sp>
      <p:pic>
        <p:nvPicPr>
          <p:cNvPr id="2" name="Picture 1">
            <a:extLst>
              <a:ext uri="{FF2B5EF4-FFF2-40B4-BE49-F238E27FC236}">
                <a16:creationId xmlns:a16="http://schemas.microsoft.com/office/drawing/2014/main" id="{A544A0CD-77C3-400F-9D5E-0F336074F995}"/>
              </a:ext>
            </a:extLst>
          </p:cNvPr>
          <p:cNvPicPr>
            <a:picLocks noChangeAspect="1"/>
          </p:cNvPicPr>
          <p:nvPr/>
        </p:nvPicPr>
        <p:blipFill>
          <a:blip r:embed="rId3"/>
          <a:stretch>
            <a:fillRect/>
          </a:stretch>
        </p:blipFill>
        <p:spPr>
          <a:xfrm>
            <a:off x="673621" y="1446270"/>
            <a:ext cx="11198384" cy="5363360"/>
          </a:xfrm>
          <a:prstGeom prst="rect">
            <a:avLst/>
          </a:prstGeom>
        </p:spPr>
      </p:pic>
    </p:spTree>
    <p:extLst>
      <p:ext uri="{BB962C8B-B14F-4D97-AF65-F5344CB8AC3E}">
        <p14:creationId xmlns:p14="http://schemas.microsoft.com/office/powerpoint/2010/main" val="3153835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874FC-9BBE-4906-81BD-5A488F007154}"/>
              </a:ext>
            </a:extLst>
          </p:cNvPr>
          <p:cNvSpPr>
            <a:spLocks noGrp="1"/>
          </p:cNvSpPr>
          <p:nvPr>
            <p:ph type="title"/>
          </p:nvPr>
        </p:nvSpPr>
        <p:spPr/>
        <p:txBody>
          <a:bodyPr>
            <a:normAutofit fontScale="90000"/>
          </a:bodyPr>
          <a:lstStyle/>
          <a:p>
            <a:r>
              <a:rPr lang="fr-FR" dirty="0"/>
              <a:t>Les tâches liées au déploiement d’une nouvelle version</a:t>
            </a:r>
            <a:br>
              <a:rPr lang="fr-FR" dirty="0"/>
            </a:br>
            <a:r>
              <a:rPr lang="fr-FR" dirty="0">
                <a:solidFill>
                  <a:srgbClr val="0078D7"/>
                </a:solidFill>
                <a:latin typeface="Segoe UI" panose="020B0502040204020203" pitchFamily="34" charset="0"/>
                <a:cs typeface="Segoe UI" panose="020B0502040204020203" pitchFamily="34" charset="0"/>
              </a:rPr>
              <a:t>Avec Azure DevOps</a:t>
            </a:r>
            <a:endParaRPr lang="fr-FR" dirty="0"/>
          </a:p>
        </p:txBody>
      </p:sp>
      <p:pic>
        <p:nvPicPr>
          <p:cNvPr id="5" name="Picture 4">
            <a:extLst>
              <a:ext uri="{FF2B5EF4-FFF2-40B4-BE49-F238E27FC236}">
                <a16:creationId xmlns:a16="http://schemas.microsoft.com/office/drawing/2014/main" id="{44665C3C-0D2C-4343-B474-A9C06476B014}"/>
              </a:ext>
            </a:extLst>
          </p:cNvPr>
          <p:cNvPicPr>
            <a:picLocks noChangeAspect="1"/>
          </p:cNvPicPr>
          <p:nvPr/>
        </p:nvPicPr>
        <p:blipFill>
          <a:blip r:embed="rId2"/>
          <a:stretch>
            <a:fillRect/>
          </a:stretch>
        </p:blipFill>
        <p:spPr>
          <a:xfrm>
            <a:off x="2401813" y="1237416"/>
            <a:ext cx="8150158" cy="5532128"/>
          </a:xfrm>
          <a:prstGeom prst="rect">
            <a:avLst/>
          </a:prstGeom>
        </p:spPr>
      </p:pic>
    </p:spTree>
    <p:extLst>
      <p:ext uri="{BB962C8B-B14F-4D97-AF65-F5344CB8AC3E}">
        <p14:creationId xmlns:p14="http://schemas.microsoft.com/office/powerpoint/2010/main" val="341663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fr-FR" spc="-102" dirty="0">
                <a:solidFill>
                  <a:schemeClr val="tx1"/>
                </a:solidFill>
              </a:rPr>
              <a:t>Démo</a:t>
            </a:r>
            <a:endParaRPr lang="fr-FR" sz="4800" spc="-102" dirty="0">
              <a:solidFill>
                <a:schemeClr val="tx1"/>
              </a:solidFill>
            </a:endParaRPr>
          </a:p>
        </p:txBody>
      </p:sp>
      <p:sp>
        <p:nvSpPr>
          <p:cNvPr id="4" name="Text Placeholder 4">
            <a:extLst>
              <a:ext uri="{FF2B5EF4-FFF2-40B4-BE49-F238E27FC236}">
                <a16:creationId xmlns:a16="http://schemas.microsoft.com/office/drawing/2014/main" id="{6ADC39EF-0F9B-4215-A2D1-F590E9795918}"/>
              </a:ext>
            </a:extLst>
          </p:cNvPr>
          <p:cNvSpPr txBox="1">
            <a:spLocks/>
          </p:cNvSpPr>
          <p:nvPr/>
        </p:nvSpPr>
        <p:spPr>
          <a:xfrm>
            <a:off x="385589" y="3497262"/>
            <a:ext cx="10726460" cy="50405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dirty="0">
              <a:solidFill>
                <a:schemeClr val="tx1"/>
              </a:solidFill>
            </a:endParaRPr>
          </a:p>
          <a:p>
            <a:endParaRPr lang="en-US" dirty="0"/>
          </a:p>
        </p:txBody>
      </p:sp>
      <p:sp>
        <p:nvSpPr>
          <p:cNvPr id="9" name="Text Placeholder 3">
            <a:extLst>
              <a:ext uri="{FF2B5EF4-FFF2-40B4-BE49-F238E27FC236}">
                <a16:creationId xmlns:a16="http://schemas.microsoft.com/office/drawing/2014/main" id="{A0351A99-3274-437B-93E2-A21024906373}"/>
              </a:ext>
            </a:extLst>
          </p:cNvPr>
          <p:cNvSpPr txBox="1">
            <a:spLocks/>
          </p:cNvSpPr>
          <p:nvPr/>
        </p:nvSpPr>
        <p:spPr>
          <a:xfrm>
            <a:off x="380826" y="3479228"/>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Segoe UI Semibold" panose="020B0702040204020203" pitchFamily="34" charset="0"/>
                <a:cs typeface="Segoe UI Semibold" panose="020B0702040204020203" pitchFamily="34" charset="0"/>
              </a:rPr>
              <a:t>Effectuer une livraison continue avec Azure DevOps </a:t>
            </a:r>
            <a:endParaRPr lang="en-US" dirty="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408E05A-44F4-4DCA-A7FD-73F704569158}"/>
              </a:ext>
            </a:extLst>
          </p:cNvPr>
          <p:cNvGrpSpPr>
            <a:grpSpLocks noChangeAspect="1"/>
          </p:cNvGrpSpPr>
          <p:nvPr/>
        </p:nvGrpSpPr>
        <p:grpSpPr bwMode="black">
          <a:xfrm>
            <a:off x="457597" y="336533"/>
            <a:ext cx="1448129" cy="310896"/>
            <a:chOff x="457200" y="1643393"/>
            <a:chExt cx="4492753" cy="964540"/>
          </a:xfrm>
        </p:grpSpPr>
        <p:pic>
          <p:nvPicPr>
            <p:cNvPr id="7" name="Picture 6">
              <a:extLst>
                <a:ext uri="{FF2B5EF4-FFF2-40B4-BE49-F238E27FC236}">
                  <a16:creationId xmlns:a16="http://schemas.microsoft.com/office/drawing/2014/main" id="{17177AD5-798C-483F-B989-A0D6113F5A2E}"/>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6A783188-8CF3-4474-8A0F-EEBFD75AE85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 name="ZoneTexte 2920">
            <a:extLst>
              <a:ext uri="{FF2B5EF4-FFF2-40B4-BE49-F238E27FC236}">
                <a16:creationId xmlns:a16="http://schemas.microsoft.com/office/drawing/2014/main" id="{1B2F7E29-2A28-4249-BE84-A46ADB858265}"/>
              </a:ext>
            </a:extLst>
          </p:cNvPr>
          <p:cNvSpPr txBox="1"/>
          <p:nvPr/>
        </p:nvSpPr>
        <p:spPr>
          <a:xfrm>
            <a:off x="9489292" y="286998"/>
            <a:ext cx="2664296" cy="400110"/>
          </a:xfrm>
          <a:prstGeom prst="rect">
            <a:avLst/>
          </a:prstGeom>
          <a:noFill/>
        </p:spPr>
        <p:txBody>
          <a:bodyPr wrap="square" rtlCol="0">
            <a:spAutoFit/>
          </a:bodyPr>
          <a:lstStyle/>
          <a:p>
            <a:pPr algn="r"/>
            <a:r>
              <a:rPr lang="fr-FR" sz="2000" dirty="0">
                <a:latin typeface="Segoe UI Semibold" panose="020B0702040204020203" pitchFamily="34" charset="0"/>
                <a:cs typeface="Segoe UI Semibold" panose="020B0702040204020203" pitchFamily="34" charset="0"/>
              </a:rPr>
              <a:t>#OSSPARIS18 </a:t>
            </a:r>
          </a:p>
        </p:txBody>
      </p:sp>
      <p:pic>
        <p:nvPicPr>
          <p:cNvPr id="11" name="Picture 10">
            <a:extLst>
              <a:ext uri="{FF2B5EF4-FFF2-40B4-BE49-F238E27FC236}">
                <a16:creationId xmlns:a16="http://schemas.microsoft.com/office/drawing/2014/main" id="{3A6AB4DA-477A-4F83-9404-7C6E84600735}"/>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821440" y="5513486"/>
            <a:ext cx="1170219" cy="955374"/>
          </a:xfrm>
          <a:prstGeom prst="rect">
            <a:avLst/>
          </a:prstGeom>
        </p:spPr>
      </p:pic>
    </p:spTree>
    <p:extLst>
      <p:ext uri="{BB962C8B-B14F-4D97-AF65-F5344CB8AC3E}">
        <p14:creationId xmlns:p14="http://schemas.microsoft.com/office/powerpoint/2010/main" val="2576564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8532AF-7C09-414C-86F1-A7C5691BAE06}"/>
              </a:ext>
            </a:extLst>
          </p:cNvPr>
          <p:cNvSpPr>
            <a:spLocks noGrp="1"/>
          </p:cNvSpPr>
          <p:nvPr>
            <p:ph type="body" sz="quarter" idx="10"/>
          </p:nvPr>
        </p:nvSpPr>
        <p:spPr>
          <a:xfrm>
            <a:off x="274638" y="1697062"/>
            <a:ext cx="11887200" cy="4462760"/>
          </a:xfrm>
        </p:spPr>
        <p:txBody>
          <a:bodyPr/>
          <a:lstStyle/>
          <a:p>
            <a:pPr marL="0" indent="0">
              <a:buNone/>
            </a:pPr>
            <a:r>
              <a:rPr lang="fr-FR" dirty="0"/>
              <a:t>Les étapes clés</a:t>
            </a:r>
          </a:p>
          <a:p>
            <a:pPr marL="698500" lvl="1" indent="-457200">
              <a:spcBef>
                <a:spcPts val="600"/>
              </a:spcBef>
              <a:buFont typeface="+mj-lt"/>
              <a:buAutoNum type="arabicPeriod"/>
            </a:pPr>
            <a:r>
              <a:rPr lang="fr-FR" dirty="0"/>
              <a:t>La compilation du contrat Solidity </a:t>
            </a:r>
          </a:p>
          <a:p>
            <a:pPr marL="457200" lvl="2" indent="0">
              <a:spcBef>
                <a:spcPts val="600"/>
              </a:spcBef>
              <a:buNone/>
            </a:pPr>
            <a:r>
              <a:rPr lang="fr-FR" dirty="0">
                <a:sym typeface="Wingdings" panose="05000000000000000000" pitchFamily="2" charset="2"/>
              </a:rPr>
              <a:t> </a:t>
            </a:r>
            <a:r>
              <a:rPr lang="fr-FR" dirty="0"/>
              <a:t>Génère un artefact au format JSON</a:t>
            </a:r>
          </a:p>
          <a:p>
            <a:pPr marL="698500" lvl="1" indent="-457200">
              <a:spcBef>
                <a:spcPts val="600"/>
              </a:spcBef>
              <a:buFont typeface="+mj-lt"/>
              <a:buAutoNum type="arabicPeriod" startAt="2"/>
            </a:pPr>
            <a:r>
              <a:rPr lang="fr-FR" dirty="0"/>
              <a:t>Le déploiement de l’artefact JSON </a:t>
            </a:r>
          </a:p>
          <a:p>
            <a:pPr marL="457200" lvl="2" indent="0">
              <a:spcBef>
                <a:spcPts val="600"/>
              </a:spcBef>
              <a:buNone/>
            </a:pPr>
            <a:r>
              <a:rPr lang="fr-FR" dirty="0">
                <a:sym typeface="Wingdings" panose="05000000000000000000" pitchFamily="2" charset="2"/>
              </a:rPr>
              <a:t> </a:t>
            </a:r>
            <a:r>
              <a:rPr lang="fr-FR" dirty="0"/>
              <a:t>Génère une adresse ainsi qu’un hash de transaction. Ces information viennent enrichir le fichier JSON</a:t>
            </a:r>
          </a:p>
          <a:p>
            <a:pPr marL="0" indent="0">
              <a:spcBef>
                <a:spcPts val="1800"/>
              </a:spcBef>
              <a:buNone/>
            </a:pPr>
            <a:r>
              <a:rPr lang="fr-FR" dirty="0"/>
              <a:t>Ce qui induit des dépendances entre :</a:t>
            </a:r>
          </a:p>
          <a:p>
            <a:pPr lvl="1"/>
            <a:r>
              <a:rPr lang="fr-FR" dirty="0"/>
              <a:t>Le contrat</a:t>
            </a:r>
          </a:p>
          <a:p>
            <a:pPr lvl="1"/>
            <a:r>
              <a:rPr lang="fr-FR" dirty="0"/>
              <a:t>L’application utilise le contrat</a:t>
            </a:r>
          </a:p>
          <a:p>
            <a:pPr lvl="1"/>
            <a:r>
              <a:rPr lang="fr-FR" dirty="0"/>
              <a:t>Le réseau sur laquelle le contrat est déployé </a:t>
            </a:r>
          </a:p>
          <a:p>
            <a:pPr marL="0" indent="0">
              <a:spcBef>
                <a:spcPts val="1800"/>
              </a:spcBef>
              <a:buNone/>
            </a:pPr>
            <a:r>
              <a:rPr lang="fr-FR" dirty="0"/>
              <a:t>Le choix du mode de packaging pour l’assemblage de l’application est structurant dans la configuration du pipeline de Release</a:t>
            </a:r>
          </a:p>
        </p:txBody>
      </p:sp>
      <p:sp>
        <p:nvSpPr>
          <p:cNvPr id="3" name="Title 2">
            <a:extLst>
              <a:ext uri="{FF2B5EF4-FFF2-40B4-BE49-F238E27FC236}">
                <a16:creationId xmlns:a16="http://schemas.microsoft.com/office/drawing/2014/main" id="{167874FC-9BBE-4906-81BD-5A488F007154}"/>
              </a:ext>
            </a:extLst>
          </p:cNvPr>
          <p:cNvSpPr>
            <a:spLocks noGrp="1"/>
          </p:cNvSpPr>
          <p:nvPr>
            <p:ph type="title"/>
          </p:nvPr>
        </p:nvSpPr>
        <p:spPr/>
        <p:txBody>
          <a:bodyPr/>
          <a:lstStyle/>
          <a:p>
            <a:r>
              <a:rPr lang="fr-FR" dirty="0"/>
              <a:t>Quelques considérations propres à la blockchain pour la livraison continue (CD)</a:t>
            </a:r>
          </a:p>
        </p:txBody>
      </p:sp>
    </p:spTree>
    <p:extLst>
      <p:ext uri="{BB962C8B-B14F-4D97-AF65-F5344CB8AC3E}">
        <p14:creationId xmlns:p14="http://schemas.microsoft.com/office/powerpoint/2010/main" val="124895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FC463-5657-4149-9279-D4368CB54638}"/>
              </a:ext>
            </a:extLst>
          </p:cNvPr>
          <p:cNvSpPr>
            <a:spLocks noGrp="1"/>
          </p:cNvSpPr>
          <p:nvPr>
            <p:ph type="title"/>
          </p:nvPr>
        </p:nvSpPr>
        <p:spPr/>
        <p:txBody>
          <a:bodyPr/>
          <a:lstStyle/>
          <a:p>
            <a:r>
              <a:rPr lang="fr-FR" dirty="0"/>
              <a:t>L’intégration continue et la livraison continue</a:t>
            </a:r>
            <a:br>
              <a:rPr lang="fr-FR" dirty="0"/>
            </a:br>
            <a:r>
              <a:rPr lang="fr-FR" sz="2600" dirty="0">
                <a:solidFill>
                  <a:srgbClr val="0078D7"/>
                </a:solidFill>
                <a:latin typeface="Segoe UI" panose="020B0502040204020203" pitchFamily="34" charset="0"/>
                <a:cs typeface="Segoe UI" panose="020B0502040204020203" pitchFamily="34" charset="0"/>
              </a:rPr>
              <a:t>Avec des contrats autonomes (V1)</a:t>
            </a:r>
          </a:p>
        </p:txBody>
      </p:sp>
      <p:sp>
        <p:nvSpPr>
          <p:cNvPr id="4" name="Rectangle 3">
            <a:extLst>
              <a:ext uri="{FF2B5EF4-FFF2-40B4-BE49-F238E27FC236}">
                <a16:creationId xmlns:a16="http://schemas.microsoft.com/office/drawing/2014/main" id="{90FE439A-D020-4001-AAC7-5525B3FFE1B7}"/>
              </a:ext>
            </a:extLst>
          </p:cNvPr>
          <p:cNvSpPr/>
          <p:nvPr/>
        </p:nvSpPr>
        <p:spPr>
          <a:xfrm>
            <a:off x="5066109" y="1672087"/>
            <a:ext cx="6461839" cy="4959552"/>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FCE19DF9-816E-4EA5-999B-32CB1D6583D6}"/>
              </a:ext>
            </a:extLst>
          </p:cNvPr>
          <p:cNvSpPr/>
          <p:nvPr/>
        </p:nvSpPr>
        <p:spPr>
          <a:xfrm>
            <a:off x="4377006" y="4267902"/>
            <a:ext cx="2771590" cy="256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5B103C3E-5675-44CE-BEAE-7BC55C866701}"/>
              </a:ext>
            </a:extLst>
          </p:cNvPr>
          <p:cNvSpPr/>
          <p:nvPr/>
        </p:nvSpPr>
        <p:spPr>
          <a:xfrm>
            <a:off x="2789547" y="1672086"/>
            <a:ext cx="2200290" cy="3121320"/>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D647E5E1-641D-4B39-AC60-372736798698}"/>
              </a:ext>
            </a:extLst>
          </p:cNvPr>
          <p:cNvSpPr/>
          <p:nvPr/>
        </p:nvSpPr>
        <p:spPr>
          <a:xfrm>
            <a:off x="482068" y="1672086"/>
            <a:ext cx="2214598" cy="259505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&lt;</a:t>
            </a:r>
          </a:p>
        </p:txBody>
      </p:sp>
      <p:sp>
        <p:nvSpPr>
          <p:cNvPr id="8" name="Rectangle 7">
            <a:extLst>
              <a:ext uri="{FF2B5EF4-FFF2-40B4-BE49-F238E27FC236}">
                <a16:creationId xmlns:a16="http://schemas.microsoft.com/office/drawing/2014/main" id="{7389F9C5-F3E8-41E6-9478-465109894839}"/>
              </a:ext>
            </a:extLst>
          </p:cNvPr>
          <p:cNvSpPr/>
          <p:nvPr/>
        </p:nvSpPr>
        <p:spPr>
          <a:xfrm>
            <a:off x="2861290" y="2152120"/>
            <a:ext cx="2056884" cy="249726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Build</a:t>
            </a:r>
          </a:p>
          <a:p>
            <a:pPr algn="ctr"/>
            <a:r>
              <a:rPr lang="en-US" sz="1600" dirty="0"/>
              <a:t>+</a:t>
            </a:r>
          </a:p>
          <a:p>
            <a:pPr algn="ctr"/>
            <a:r>
              <a:rPr lang="en-US" sz="1600" dirty="0"/>
              <a:t>Truffle Test</a:t>
            </a:r>
          </a:p>
        </p:txBody>
      </p:sp>
      <p:sp>
        <p:nvSpPr>
          <p:cNvPr id="9" name="Rectangle 8">
            <a:extLst>
              <a:ext uri="{FF2B5EF4-FFF2-40B4-BE49-F238E27FC236}">
                <a16:creationId xmlns:a16="http://schemas.microsoft.com/office/drawing/2014/main" id="{2AF04DAD-96D2-41E8-A750-1F7D6D6C2349}"/>
              </a:ext>
            </a:extLst>
          </p:cNvPr>
          <p:cNvSpPr/>
          <p:nvPr/>
        </p:nvSpPr>
        <p:spPr>
          <a:xfrm>
            <a:off x="2924884" y="2252090"/>
            <a:ext cx="1892363"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Compilation du code app V1</a:t>
            </a:r>
          </a:p>
        </p:txBody>
      </p:sp>
      <p:sp>
        <p:nvSpPr>
          <p:cNvPr id="10" name="Rectangle 9">
            <a:extLst>
              <a:ext uri="{FF2B5EF4-FFF2-40B4-BE49-F238E27FC236}">
                <a16:creationId xmlns:a16="http://schemas.microsoft.com/office/drawing/2014/main" id="{17CB357B-5D4F-4ADE-9952-CDC320A91350}"/>
              </a:ext>
            </a:extLst>
          </p:cNvPr>
          <p:cNvSpPr/>
          <p:nvPr/>
        </p:nvSpPr>
        <p:spPr>
          <a:xfrm>
            <a:off x="2924884" y="2947049"/>
            <a:ext cx="1892363" cy="81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Compilation du contrat autonome V1 </a:t>
            </a:r>
          </a:p>
          <a:p>
            <a:pPr algn="ctr"/>
            <a:r>
              <a:rPr lang="fr-FR" sz="1400" dirty="0"/>
              <a:t>[sans les adresses]</a:t>
            </a:r>
            <a:endParaRPr lang="en-US" sz="1400" dirty="0"/>
          </a:p>
        </p:txBody>
      </p:sp>
      <p:sp>
        <p:nvSpPr>
          <p:cNvPr id="11" name="Rectangle 10">
            <a:extLst>
              <a:ext uri="{FF2B5EF4-FFF2-40B4-BE49-F238E27FC236}">
                <a16:creationId xmlns:a16="http://schemas.microsoft.com/office/drawing/2014/main" id="{9A4BAFC2-125C-41F3-AC04-CA09FCAD7093}"/>
              </a:ext>
            </a:extLst>
          </p:cNvPr>
          <p:cNvSpPr/>
          <p:nvPr/>
        </p:nvSpPr>
        <p:spPr>
          <a:xfrm>
            <a:off x="5097344" y="2148989"/>
            <a:ext cx="2066361" cy="2042011"/>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Migrate</a:t>
            </a:r>
          </a:p>
        </p:txBody>
      </p:sp>
      <p:sp>
        <p:nvSpPr>
          <p:cNvPr id="12" name="Rectangle 11">
            <a:extLst>
              <a:ext uri="{FF2B5EF4-FFF2-40B4-BE49-F238E27FC236}">
                <a16:creationId xmlns:a16="http://schemas.microsoft.com/office/drawing/2014/main" id="{60F582EB-DA3D-4CF3-B529-B4E8493F8ADA}"/>
              </a:ext>
            </a:extLst>
          </p:cNvPr>
          <p:cNvSpPr/>
          <p:nvPr/>
        </p:nvSpPr>
        <p:spPr>
          <a:xfrm>
            <a:off x="5168689" y="2248958"/>
            <a:ext cx="1931977"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13" name="Rectangle 12">
            <a:extLst>
              <a:ext uri="{FF2B5EF4-FFF2-40B4-BE49-F238E27FC236}">
                <a16:creationId xmlns:a16="http://schemas.microsoft.com/office/drawing/2014/main" id="{93C8CB5A-9D04-4B87-A11C-88C396FCD317}"/>
              </a:ext>
            </a:extLst>
          </p:cNvPr>
          <p:cNvSpPr/>
          <p:nvPr/>
        </p:nvSpPr>
        <p:spPr>
          <a:xfrm>
            <a:off x="5157879" y="2933826"/>
            <a:ext cx="1931977" cy="8448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 compilé</a:t>
            </a:r>
          </a:p>
          <a:p>
            <a:pPr algn="ctr"/>
            <a:r>
              <a:rPr lang="fr-FR" sz="1400" dirty="0"/>
              <a:t>[sans les adresses]</a:t>
            </a:r>
          </a:p>
        </p:txBody>
      </p:sp>
      <p:sp>
        <p:nvSpPr>
          <p:cNvPr id="14" name="TextBox 13">
            <a:extLst>
              <a:ext uri="{FF2B5EF4-FFF2-40B4-BE49-F238E27FC236}">
                <a16:creationId xmlns:a16="http://schemas.microsoft.com/office/drawing/2014/main" id="{200944BF-FB67-49AB-8971-9668224A577F}"/>
              </a:ext>
            </a:extLst>
          </p:cNvPr>
          <p:cNvSpPr txBox="1"/>
          <p:nvPr/>
        </p:nvSpPr>
        <p:spPr>
          <a:xfrm>
            <a:off x="3394108" y="1712132"/>
            <a:ext cx="1176835" cy="338554"/>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BUILD</a:t>
            </a:r>
          </a:p>
        </p:txBody>
      </p:sp>
      <p:sp>
        <p:nvSpPr>
          <p:cNvPr id="15" name="TextBox 14">
            <a:extLst>
              <a:ext uri="{FF2B5EF4-FFF2-40B4-BE49-F238E27FC236}">
                <a16:creationId xmlns:a16="http://schemas.microsoft.com/office/drawing/2014/main" id="{F915BD7E-079A-4244-B690-BDE37A1807CF}"/>
              </a:ext>
            </a:extLst>
          </p:cNvPr>
          <p:cNvSpPr txBox="1"/>
          <p:nvPr/>
        </p:nvSpPr>
        <p:spPr>
          <a:xfrm>
            <a:off x="6998651" y="1654726"/>
            <a:ext cx="1275359" cy="338554"/>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RELEASE</a:t>
            </a:r>
          </a:p>
        </p:txBody>
      </p:sp>
      <p:sp>
        <p:nvSpPr>
          <p:cNvPr id="16" name="TextBox 15">
            <a:extLst>
              <a:ext uri="{FF2B5EF4-FFF2-40B4-BE49-F238E27FC236}">
                <a16:creationId xmlns:a16="http://schemas.microsoft.com/office/drawing/2014/main" id="{E70DF771-BEE2-450A-B0AB-CD3E7DE6FEB4}"/>
              </a:ext>
            </a:extLst>
          </p:cNvPr>
          <p:cNvSpPr txBox="1"/>
          <p:nvPr/>
        </p:nvSpPr>
        <p:spPr>
          <a:xfrm>
            <a:off x="1291462" y="1704300"/>
            <a:ext cx="863606"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CODE</a:t>
            </a:r>
          </a:p>
        </p:txBody>
      </p:sp>
      <p:sp>
        <p:nvSpPr>
          <p:cNvPr id="17" name="Rectangle 16">
            <a:extLst>
              <a:ext uri="{FF2B5EF4-FFF2-40B4-BE49-F238E27FC236}">
                <a16:creationId xmlns:a16="http://schemas.microsoft.com/office/drawing/2014/main" id="{FB43B630-280F-48B6-A0C1-8305FC61E7C2}"/>
              </a:ext>
            </a:extLst>
          </p:cNvPr>
          <p:cNvSpPr/>
          <p:nvPr/>
        </p:nvSpPr>
        <p:spPr>
          <a:xfrm>
            <a:off x="7211745" y="4267145"/>
            <a:ext cx="2070993" cy="15684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r>
              <a:rPr lang="en-US" sz="1600"/>
              <a:t>Azure Storage</a:t>
            </a:r>
          </a:p>
        </p:txBody>
      </p:sp>
      <p:sp>
        <p:nvSpPr>
          <p:cNvPr id="18" name="Rectangle 17">
            <a:extLst>
              <a:ext uri="{FF2B5EF4-FFF2-40B4-BE49-F238E27FC236}">
                <a16:creationId xmlns:a16="http://schemas.microsoft.com/office/drawing/2014/main" id="{3500604F-EB80-46F6-A680-E04BD011AF87}"/>
              </a:ext>
            </a:extLst>
          </p:cNvPr>
          <p:cNvSpPr/>
          <p:nvPr/>
        </p:nvSpPr>
        <p:spPr>
          <a:xfrm>
            <a:off x="7297758" y="4400054"/>
            <a:ext cx="1931977" cy="10042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 compilé et testé</a:t>
            </a:r>
          </a:p>
          <a:p>
            <a:pPr algn="ctr"/>
            <a:r>
              <a:rPr lang="fr-FR" sz="1400" dirty="0"/>
              <a:t>[avec les adresses]</a:t>
            </a:r>
            <a:endParaRPr lang="en-US" sz="1600" dirty="0"/>
          </a:p>
        </p:txBody>
      </p:sp>
      <p:cxnSp>
        <p:nvCxnSpPr>
          <p:cNvPr id="19" name="Elbow Connector 29">
            <a:extLst>
              <a:ext uri="{FF2B5EF4-FFF2-40B4-BE49-F238E27FC236}">
                <a16:creationId xmlns:a16="http://schemas.microsoft.com/office/drawing/2014/main" id="{C361FF20-A6A8-4AFC-AC5F-6B6057F59397}"/>
              </a:ext>
            </a:extLst>
          </p:cNvPr>
          <p:cNvCxnSpPr>
            <a:cxnSpLocks/>
          </p:cNvCxnSpPr>
          <p:nvPr/>
        </p:nvCxnSpPr>
        <p:spPr>
          <a:xfrm flipV="1">
            <a:off x="4729774" y="2933826"/>
            <a:ext cx="1303674" cy="1015342"/>
          </a:xfrm>
          <a:prstGeom prst="bentConnector3">
            <a:avLst>
              <a:gd name="adj1" fmla="val 2293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068346-1D8B-4C5F-95A2-FDD1FD256288}"/>
              </a:ext>
            </a:extLst>
          </p:cNvPr>
          <p:cNvSpPr/>
          <p:nvPr/>
        </p:nvSpPr>
        <p:spPr>
          <a:xfrm>
            <a:off x="545664" y="2125793"/>
            <a:ext cx="2102645" cy="2038878"/>
          </a:xfrm>
          <a:prstGeom prst="rect">
            <a:avLst/>
          </a:prstGeom>
          <a:solidFill>
            <a:srgbClr val="0078D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r>
              <a:rPr lang="en-US" sz="1600"/>
              <a:t>Visual Studio Code</a:t>
            </a:r>
          </a:p>
        </p:txBody>
      </p:sp>
      <p:sp>
        <p:nvSpPr>
          <p:cNvPr id="21" name="Rectangle 20">
            <a:extLst>
              <a:ext uri="{FF2B5EF4-FFF2-40B4-BE49-F238E27FC236}">
                <a16:creationId xmlns:a16="http://schemas.microsoft.com/office/drawing/2014/main" id="{0843E7DF-9841-4142-8C0F-DD455ED73FF6}"/>
              </a:ext>
            </a:extLst>
          </p:cNvPr>
          <p:cNvSpPr/>
          <p:nvPr/>
        </p:nvSpPr>
        <p:spPr>
          <a:xfrm>
            <a:off x="636754" y="2235464"/>
            <a:ext cx="1900609"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a:t>
            </a:r>
          </a:p>
        </p:txBody>
      </p:sp>
      <p:sp>
        <p:nvSpPr>
          <p:cNvPr id="22" name="Rectangle 21">
            <a:extLst>
              <a:ext uri="{FF2B5EF4-FFF2-40B4-BE49-F238E27FC236}">
                <a16:creationId xmlns:a16="http://schemas.microsoft.com/office/drawing/2014/main" id="{2E4F8152-02A1-44B7-B42F-33BF04289169}"/>
              </a:ext>
            </a:extLst>
          </p:cNvPr>
          <p:cNvSpPr/>
          <p:nvPr/>
        </p:nvSpPr>
        <p:spPr>
          <a:xfrm>
            <a:off x="636754" y="3101461"/>
            <a:ext cx="1900609"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a:t>
            </a:r>
          </a:p>
        </p:txBody>
      </p:sp>
      <p:sp>
        <p:nvSpPr>
          <p:cNvPr id="23" name="Rectangle 22">
            <a:extLst>
              <a:ext uri="{FF2B5EF4-FFF2-40B4-BE49-F238E27FC236}">
                <a16:creationId xmlns:a16="http://schemas.microsoft.com/office/drawing/2014/main" id="{D5C9A08C-786D-42AF-A1F5-2B8D373BD95B}"/>
              </a:ext>
            </a:extLst>
          </p:cNvPr>
          <p:cNvSpPr/>
          <p:nvPr/>
        </p:nvSpPr>
        <p:spPr>
          <a:xfrm>
            <a:off x="7235047" y="2142599"/>
            <a:ext cx="2066361" cy="2057505"/>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Build</a:t>
            </a:r>
          </a:p>
        </p:txBody>
      </p:sp>
      <p:sp>
        <p:nvSpPr>
          <p:cNvPr id="24" name="Rectangle 23">
            <a:extLst>
              <a:ext uri="{FF2B5EF4-FFF2-40B4-BE49-F238E27FC236}">
                <a16:creationId xmlns:a16="http://schemas.microsoft.com/office/drawing/2014/main" id="{97E8E5ED-B86D-4254-8D44-84EE2EEA2D69}"/>
              </a:ext>
            </a:extLst>
          </p:cNvPr>
          <p:cNvSpPr/>
          <p:nvPr/>
        </p:nvSpPr>
        <p:spPr>
          <a:xfrm>
            <a:off x="7305079" y="2245937"/>
            <a:ext cx="1931977" cy="61737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25" name="Rectangle 24">
            <a:extLst>
              <a:ext uri="{FF2B5EF4-FFF2-40B4-BE49-F238E27FC236}">
                <a16:creationId xmlns:a16="http://schemas.microsoft.com/office/drawing/2014/main" id="{F9E2E6E3-0169-483D-A2BB-B8CF9FB0C939}"/>
              </a:ext>
            </a:extLst>
          </p:cNvPr>
          <p:cNvSpPr/>
          <p:nvPr/>
        </p:nvSpPr>
        <p:spPr>
          <a:xfrm>
            <a:off x="7294269" y="2923829"/>
            <a:ext cx="1931977" cy="8538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a:t>
            </a:r>
          </a:p>
          <a:p>
            <a:pPr algn="ctr"/>
            <a:r>
              <a:rPr lang="fr-FR" sz="1400" dirty="0"/>
              <a:t>[avec les adresses]</a:t>
            </a:r>
          </a:p>
        </p:txBody>
      </p:sp>
      <p:sp>
        <p:nvSpPr>
          <p:cNvPr id="26" name="Rectangle 25">
            <a:extLst>
              <a:ext uri="{FF2B5EF4-FFF2-40B4-BE49-F238E27FC236}">
                <a16:creationId xmlns:a16="http://schemas.microsoft.com/office/drawing/2014/main" id="{A3980B22-064E-4907-9426-0357FEAD6123}"/>
              </a:ext>
            </a:extLst>
          </p:cNvPr>
          <p:cNvSpPr/>
          <p:nvPr/>
        </p:nvSpPr>
        <p:spPr>
          <a:xfrm>
            <a:off x="9385655" y="2138816"/>
            <a:ext cx="2084691" cy="2061288"/>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Test (option)</a:t>
            </a:r>
          </a:p>
        </p:txBody>
      </p:sp>
      <p:sp>
        <p:nvSpPr>
          <p:cNvPr id="27" name="Rectangle 26">
            <a:extLst>
              <a:ext uri="{FF2B5EF4-FFF2-40B4-BE49-F238E27FC236}">
                <a16:creationId xmlns:a16="http://schemas.microsoft.com/office/drawing/2014/main" id="{511F01B6-33A2-4403-9FC1-68535EE53E35}"/>
              </a:ext>
            </a:extLst>
          </p:cNvPr>
          <p:cNvSpPr/>
          <p:nvPr/>
        </p:nvSpPr>
        <p:spPr>
          <a:xfrm>
            <a:off x="9463434" y="2214939"/>
            <a:ext cx="1931977" cy="679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28" name="Rectangle 27">
            <a:extLst>
              <a:ext uri="{FF2B5EF4-FFF2-40B4-BE49-F238E27FC236}">
                <a16:creationId xmlns:a16="http://schemas.microsoft.com/office/drawing/2014/main" id="{C2C2B9A5-B813-4B69-B26D-30A3E272E12F}"/>
              </a:ext>
            </a:extLst>
          </p:cNvPr>
          <p:cNvSpPr/>
          <p:nvPr/>
        </p:nvSpPr>
        <p:spPr>
          <a:xfrm>
            <a:off x="9452624" y="2963398"/>
            <a:ext cx="1931977" cy="794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 compilé</a:t>
            </a:r>
          </a:p>
          <a:p>
            <a:pPr algn="ctr"/>
            <a:r>
              <a:rPr lang="fr-FR" sz="1400" dirty="0"/>
              <a:t>[avec les adresses]</a:t>
            </a:r>
          </a:p>
        </p:txBody>
      </p:sp>
      <p:cxnSp>
        <p:nvCxnSpPr>
          <p:cNvPr id="29" name="Elbow Connector 92">
            <a:extLst>
              <a:ext uri="{FF2B5EF4-FFF2-40B4-BE49-F238E27FC236}">
                <a16:creationId xmlns:a16="http://schemas.microsoft.com/office/drawing/2014/main" id="{F68344E8-7E84-4BEB-A3E4-4CE80D6DF5C8}"/>
              </a:ext>
            </a:extLst>
          </p:cNvPr>
          <p:cNvCxnSpPr>
            <a:cxnSpLocks/>
          </p:cNvCxnSpPr>
          <p:nvPr/>
        </p:nvCxnSpPr>
        <p:spPr>
          <a:xfrm flipV="1">
            <a:off x="6900909" y="2952871"/>
            <a:ext cx="1303674" cy="1015342"/>
          </a:xfrm>
          <a:prstGeom prst="bentConnector3">
            <a:avLst>
              <a:gd name="adj1" fmla="val 29548"/>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9CFA50-C513-4288-83D3-6F216E32CDED}"/>
              </a:ext>
            </a:extLst>
          </p:cNvPr>
          <p:cNvCxnSpPr>
            <a:cxnSpLocks/>
          </p:cNvCxnSpPr>
          <p:nvPr/>
        </p:nvCxnSpPr>
        <p:spPr>
          <a:xfrm>
            <a:off x="8942702" y="3967689"/>
            <a:ext cx="520732" cy="52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D12629-761B-4131-942E-772258C87F00}"/>
              </a:ext>
            </a:extLst>
          </p:cNvPr>
          <p:cNvSpPr/>
          <p:nvPr/>
        </p:nvSpPr>
        <p:spPr>
          <a:xfrm>
            <a:off x="9380683" y="4269140"/>
            <a:ext cx="2070993" cy="22601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Packaging App</a:t>
            </a:r>
          </a:p>
        </p:txBody>
      </p:sp>
      <p:sp>
        <p:nvSpPr>
          <p:cNvPr id="32" name="Rectangle 31">
            <a:extLst>
              <a:ext uri="{FF2B5EF4-FFF2-40B4-BE49-F238E27FC236}">
                <a16:creationId xmlns:a16="http://schemas.microsoft.com/office/drawing/2014/main" id="{49B19F52-016C-4872-8947-354F96DFDB65}"/>
              </a:ext>
            </a:extLst>
          </p:cNvPr>
          <p:cNvSpPr/>
          <p:nvPr/>
        </p:nvSpPr>
        <p:spPr>
          <a:xfrm>
            <a:off x="9466696" y="5093721"/>
            <a:ext cx="1931977" cy="10042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 compilé et testé</a:t>
            </a:r>
          </a:p>
          <a:p>
            <a:pPr algn="ctr"/>
            <a:r>
              <a:rPr lang="fr-FR" sz="1400" dirty="0"/>
              <a:t>[avec les adresses]</a:t>
            </a:r>
            <a:endParaRPr lang="en-US" sz="1600" dirty="0"/>
          </a:p>
        </p:txBody>
      </p:sp>
      <p:sp>
        <p:nvSpPr>
          <p:cNvPr id="33" name="Rectangle 32">
            <a:extLst>
              <a:ext uri="{FF2B5EF4-FFF2-40B4-BE49-F238E27FC236}">
                <a16:creationId xmlns:a16="http://schemas.microsoft.com/office/drawing/2014/main" id="{B7D34854-1FEF-491E-B357-B08020EF3587}"/>
              </a:ext>
            </a:extLst>
          </p:cNvPr>
          <p:cNvSpPr/>
          <p:nvPr/>
        </p:nvSpPr>
        <p:spPr>
          <a:xfrm>
            <a:off x="9450191" y="4354515"/>
            <a:ext cx="1931977" cy="679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cxnSp>
        <p:nvCxnSpPr>
          <p:cNvPr id="34" name="Elbow Connector 104">
            <a:extLst>
              <a:ext uri="{FF2B5EF4-FFF2-40B4-BE49-F238E27FC236}">
                <a16:creationId xmlns:a16="http://schemas.microsoft.com/office/drawing/2014/main" id="{0E340461-D7F3-4CBC-92B8-71F308097766}"/>
              </a:ext>
            </a:extLst>
          </p:cNvPr>
          <p:cNvCxnSpPr>
            <a:cxnSpLocks/>
          </p:cNvCxnSpPr>
          <p:nvPr/>
        </p:nvCxnSpPr>
        <p:spPr>
          <a:xfrm flipH="1">
            <a:off x="11126741" y="3874149"/>
            <a:ext cx="356510" cy="1185054"/>
          </a:xfrm>
          <a:prstGeom prst="bentConnector4">
            <a:avLst>
              <a:gd name="adj1" fmla="val -64105"/>
              <a:gd name="adj2" fmla="val 99913"/>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83">
            <a:extLst>
              <a:ext uri="{FF2B5EF4-FFF2-40B4-BE49-F238E27FC236}">
                <a16:creationId xmlns:a16="http://schemas.microsoft.com/office/drawing/2014/main" id="{D0CA7066-FE33-4A3F-8810-1814178E9F64}"/>
              </a:ext>
            </a:extLst>
          </p:cNvPr>
          <p:cNvCxnSpPr/>
          <p:nvPr/>
        </p:nvCxnSpPr>
        <p:spPr>
          <a:xfrm rot="10800000" flipV="1">
            <a:off x="7320417" y="5046069"/>
            <a:ext cx="3625628" cy="502147"/>
          </a:xfrm>
          <a:prstGeom prst="bentConnector3">
            <a:avLst>
              <a:gd name="adj1" fmla="val 111031"/>
            </a:avLst>
          </a:prstGeom>
          <a:ln w="28575">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08D9664-C257-43B1-BB6D-CF3B17E4CB8C}"/>
              </a:ext>
            </a:extLst>
          </p:cNvPr>
          <p:cNvSpPr/>
          <p:nvPr/>
        </p:nvSpPr>
        <p:spPr>
          <a:xfrm>
            <a:off x="6549602" y="5925095"/>
            <a:ext cx="2771590" cy="826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80103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FC463-5657-4149-9279-D4368CB54638}"/>
              </a:ext>
            </a:extLst>
          </p:cNvPr>
          <p:cNvSpPr>
            <a:spLocks noGrp="1"/>
          </p:cNvSpPr>
          <p:nvPr>
            <p:ph type="title"/>
          </p:nvPr>
        </p:nvSpPr>
        <p:spPr/>
        <p:txBody>
          <a:bodyPr/>
          <a:lstStyle/>
          <a:p>
            <a:r>
              <a:rPr lang="fr-FR" dirty="0"/>
              <a:t>L’intégration continue et la livraison continue</a:t>
            </a:r>
            <a:br>
              <a:rPr lang="fr-FR" dirty="0"/>
            </a:br>
            <a:r>
              <a:rPr lang="fr-FR" sz="2600" dirty="0">
                <a:solidFill>
                  <a:srgbClr val="0078D7"/>
                </a:solidFill>
                <a:latin typeface="Segoe UI" panose="020B0502040204020203" pitchFamily="34" charset="0"/>
                <a:cs typeface="Segoe UI" panose="020B0502040204020203" pitchFamily="34" charset="0"/>
              </a:rPr>
              <a:t>Avec des contrats autonomes (V2)</a:t>
            </a:r>
          </a:p>
        </p:txBody>
      </p:sp>
      <p:sp>
        <p:nvSpPr>
          <p:cNvPr id="4" name="Rectangle 3">
            <a:extLst>
              <a:ext uri="{FF2B5EF4-FFF2-40B4-BE49-F238E27FC236}">
                <a16:creationId xmlns:a16="http://schemas.microsoft.com/office/drawing/2014/main" id="{90FE439A-D020-4001-AAC7-5525B3FFE1B7}"/>
              </a:ext>
            </a:extLst>
          </p:cNvPr>
          <p:cNvSpPr/>
          <p:nvPr/>
        </p:nvSpPr>
        <p:spPr>
          <a:xfrm>
            <a:off x="5066109" y="1672087"/>
            <a:ext cx="6461839" cy="4959552"/>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FCE19DF9-816E-4EA5-999B-32CB1D6583D6}"/>
              </a:ext>
            </a:extLst>
          </p:cNvPr>
          <p:cNvSpPr/>
          <p:nvPr/>
        </p:nvSpPr>
        <p:spPr>
          <a:xfrm>
            <a:off x="4377006" y="4267902"/>
            <a:ext cx="2771590" cy="256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5B103C3E-5675-44CE-BEAE-7BC55C866701}"/>
              </a:ext>
            </a:extLst>
          </p:cNvPr>
          <p:cNvSpPr/>
          <p:nvPr/>
        </p:nvSpPr>
        <p:spPr>
          <a:xfrm>
            <a:off x="2789547" y="1672087"/>
            <a:ext cx="2200290" cy="312131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D647E5E1-641D-4B39-AC60-372736798698}"/>
              </a:ext>
            </a:extLst>
          </p:cNvPr>
          <p:cNvSpPr/>
          <p:nvPr/>
        </p:nvSpPr>
        <p:spPr>
          <a:xfrm>
            <a:off x="482068" y="1672086"/>
            <a:ext cx="2214598" cy="259505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&lt;</a:t>
            </a:r>
          </a:p>
        </p:txBody>
      </p:sp>
      <p:sp>
        <p:nvSpPr>
          <p:cNvPr id="8" name="Rectangle 7">
            <a:extLst>
              <a:ext uri="{FF2B5EF4-FFF2-40B4-BE49-F238E27FC236}">
                <a16:creationId xmlns:a16="http://schemas.microsoft.com/office/drawing/2014/main" id="{7389F9C5-F3E8-41E6-9478-465109894839}"/>
              </a:ext>
            </a:extLst>
          </p:cNvPr>
          <p:cNvSpPr/>
          <p:nvPr/>
        </p:nvSpPr>
        <p:spPr>
          <a:xfrm>
            <a:off x="2861290" y="2152121"/>
            <a:ext cx="2056884" cy="2497269"/>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Build</a:t>
            </a:r>
          </a:p>
          <a:p>
            <a:pPr algn="ctr"/>
            <a:r>
              <a:rPr lang="en-US" sz="1600" dirty="0"/>
              <a:t>+</a:t>
            </a:r>
          </a:p>
          <a:p>
            <a:pPr algn="ctr"/>
            <a:r>
              <a:rPr lang="en-US" sz="1600" dirty="0"/>
              <a:t>Truffle Test</a:t>
            </a:r>
          </a:p>
        </p:txBody>
      </p:sp>
      <p:sp>
        <p:nvSpPr>
          <p:cNvPr id="9" name="Rectangle 8">
            <a:extLst>
              <a:ext uri="{FF2B5EF4-FFF2-40B4-BE49-F238E27FC236}">
                <a16:creationId xmlns:a16="http://schemas.microsoft.com/office/drawing/2014/main" id="{2AF04DAD-96D2-41E8-A750-1F7D6D6C2349}"/>
              </a:ext>
            </a:extLst>
          </p:cNvPr>
          <p:cNvSpPr/>
          <p:nvPr/>
        </p:nvSpPr>
        <p:spPr>
          <a:xfrm>
            <a:off x="2924884" y="2252090"/>
            <a:ext cx="1892363"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Compilation du code app V1</a:t>
            </a:r>
          </a:p>
        </p:txBody>
      </p:sp>
      <p:sp>
        <p:nvSpPr>
          <p:cNvPr id="10" name="Rectangle 9">
            <a:extLst>
              <a:ext uri="{FF2B5EF4-FFF2-40B4-BE49-F238E27FC236}">
                <a16:creationId xmlns:a16="http://schemas.microsoft.com/office/drawing/2014/main" id="{17CB357B-5D4F-4ADE-9952-CDC320A91350}"/>
              </a:ext>
            </a:extLst>
          </p:cNvPr>
          <p:cNvSpPr/>
          <p:nvPr/>
        </p:nvSpPr>
        <p:spPr>
          <a:xfrm>
            <a:off x="2924884" y="2947049"/>
            <a:ext cx="1892363" cy="81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Compilation du contrat autonome V2 </a:t>
            </a:r>
          </a:p>
          <a:p>
            <a:pPr algn="ctr"/>
            <a:r>
              <a:rPr lang="fr-FR" sz="1400" dirty="0"/>
              <a:t>[sans les adresses]</a:t>
            </a:r>
            <a:endParaRPr lang="en-US" sz="1400" dirty="0"/>
          </a:p>
        </p:txBody>
      </p:sp>
      <p:sp>
        <p:nvSpPr>
          <p:cNvPr id="11" name="Rectangle 10">
            <a:extLst>
              <a:ext uri="{FF2B5EF4-FFF2-40B4-BE49-F238E27FC236}">
                <a16:creationId xmlns:a16="http://schemas.microsoft.com/office/drawing/2014/main" id="{9A4BAFC2-125C-41F3-AC04-CA09FCAD7093}"/>
              </a:ext>
            </a:extLst>
          </p:cNvPr>
          <p:cNvSpPr/>
          <p:nvPr/>
        </p:nvSpPr>
        <p:spPr>
          <a:xfrm>
            <a:off x="5097344" y="2148989"/>
            <a:ext cx="2066361" cy="2042011"/>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Migrate</a:t>
            </a:r>
          </a:p>
        </p:txBody>
      </p:sp>
      <p:sp>
        <p:nvSpPr>
          <p:cNvPr id="12" name="Rectangle 11">
            <a:extLst>
              <a:ext uri="{FF2B5EF4-FFF2-40B4-BE49-F238E27FC236}">
                <a16:creationId xmlns:a16="http://schemas.microsoft.com/office/drawing/2014/main" id="{60F582EB-DA3D-4CF3-B529-B4E8493F8ADA}"/>
              </a:ext>
            </a:extLst>
          </p:cNvPr>
          <p:cNvSpPr/>
          <p:nvPr/>
        </p:nvSpPr>
        <p:spPr>
          <a:xfrm>
            <a:off x="5168689" y="2248958"/>
            <a:ext cx="1931977"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13" name="Rectangle 12">
            <a:extLst>
              <a:ext uri="{FF2B5EF4-FFF2-40B4-BE49-F238E27FC236}">
                <a16:creationId xmlns:a16="http://schemas.microsoft.com/office/drawing/2014/main" id="{93C8CB5A-9D04-4B87-A11C-88C396FCD317}"/>
              </a:ext>
            </a:extLst>
          </p:cNvPr>
          <p:cNvSpPr/>
          <p:nvPr/>
        </p:nvSpPr>
        <p:spPr>
          <a:xfrm>
            <a:off x="5157879" y="2933826"/>
            <a:ext cx="1931977" cy="8448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compilé</a:t>
            </a:r>
          </a:p>
          <a:p>
            <a:pPr algn="ctr"/>
            <a:r>
              <a:rPr lang="fr-FR" sz="1400" dirty="0"/>
              <a:t>[sans les adresses]</a:t>
            </a:r>
          </a:p>
        </p:txBody>
      </p:sp>
      <p:sp>
        <p:nvSpPr>
          <p:cNvPr id="14" name="TextBox 13">
            <a:extLst>
              <a:ext uri="{FF2B5EF4-FFF2-40B4-BE49-F238E27FC236}">
                <a16:creationId xmlns:a16="http://schemas.microsoft.com/office/drawing/2014/main" id="{200944BF-FB67-49AB-8971-9668224A577F}"/>
              </a:ext>
            </a:extLst>
          </p:cNvPr>
          <p:cNvSpPr txBox="1"/>
          <p:nvPr/>
        </p:nvSpPr>
        <p:spPr>
          <a:xfrm>
            <a:off x="3394108" y="1712132"/>
            <a:ext cx="1176835" cy="338554"/>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BUILD</a:t>
            </a:r>
          </a:p>
        </p:txBody>
      </p:sp>
      <p:sp>
        <p:nvSpPr>
          <p:cNvPr id="15" name="TextBox 14">
            <a:extLst>
              <a:ext uri="{FF2B5EF4-FFF2-40B4-BE49-F238E27FC236}">
                <a16:creationId xmlns:a16="http://schemas.microsoft.com/office/drawing/2014/main" id="{F915BD7E-079A-4244-B690-BDE37A1807CF}"/>
              </a:ext>
            </a:extLst>
          </p:cNvPr>
          <p:cNvSpPr txBox="1"/>
          <p:nvPr/>
        </p:nvSpPr>
        <p:spPr>
          <a:xfrm>
            <a:off x="6998651" y="1654726"/>
            <a:ext cx="1275359" cy="338554"/>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RELEASE</a:t>
            </a:r>
          </a:p>
        </p:txBody>
      </p:sp>
      <p:sp>
        <p:nvSpPr>
          <p:cNvPr id="16" name="TextBox 15">
            <a:extLst>
              <a:ext uri="{FF2B5EF4-FFF2-40B4-BE49-F238E27FC236}">
                <a16:creationId xmlns:a16="http://schemas.microsoft.com/office/drawing/2014/main" id="{E70DF771-BEE2-450A-B0AB-CD3E7DE6FEB4}"/>
              </a:ext>
            </a:extLst>
          </p:cNvPr>
          <p:cNvSpPr txBox="1"/>
          <p:nvPr/>
        </p:nvSpPr>
        <p:spPr>
          <a:xfrm>
            <a:off x="1291462" y="1704300"/>
            <a:ext cx="863606"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CODE</a:t>
            </a:r>
          </a:p>
        </p:txBody>
      </p:sp>
      <p:sp>
        <p:nvSpPr>
          <p:cNvPr id="17" name="Rectangle 16">
            <a:extLst>
              <a:ext uri="{FF2B5EF4-FFF2-40B4-BE49-F238E27FC236}">
                <a16:creationId xmlns:a16="http://schemas.microsoft.com/office/drawing/2014/main" id="{FB43B630-280F-48B6-A0C1-8305FC61E7C2}"/>
              </a:ext>
            </a:extLst>
          </p:cNvPr>
          <p:cNvSpPr/>
          <p:nvPr/>
        </p:nvSpPr>
        <p:spPr>
          <a:xfrm>
            <a:off x="7211745" y="4267145"/>
            <a:ext cx="2070993" cy="15684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r>
              <a:rPr lang="en-US" sz="1600"/>
              <a:t>Azure Storage</a:t>
            </a:r>
          </a:p>
        </p:txBody>
      </p:sp>
      <p:sp>
        <p:nvSpPr>
          <p:cNvPr id="18" name="Rectangle 17">
            <a:extLst>
              <a:ext uri="{FF2B5EF4-FFF2-40B4-BE49-F238E27FC236}">
                <a16:creationId xmlns:a16="http://schemas.microsoft.com/office/drawing/2014/main" id="{3500604F-EB80-46F6-A680-E04BD011AF87}"/>
              </a:ext>
            </a:extLst>
          </p:cNvPr>
          <p:cNvSpPr/>
          <p:nvPr/>
        </p:nvSpPr>
        <p:spPr>
          <a:xfrm>
            <a:off x="7297758" y="4400054"/>
            <a:ext cx="1931977" cy="10042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compilé et testé</a:t>
            </a:r>
          </a:p>
          <a:p>
            <a:pPr algn="ctr"/>
            <a:r>
              <a:rPr lang="fr-FR" sz="1400" dirty="0"/>
              <a:t>[avec les adresses]</a:t>
            </a:r>
            <a:endParaRPr lang="en-US" sz="1600" dirty="0"/>
          </a:p>
        </p:txBody>
      </p:sp>
      <p:cxnSp>
        <p:nvCxnSpPr>
          <p:cNvPr id="19" name="Elbow Connector 29">
            <a:extLst>
              <a:ext uri="{FF2B5EF4-FFF2-40B4-BE49-F238E27FC236}">
                <a16:creationId xmlns:a16="http://schemas.microsoft.com/office/drawing/2014/main" id="{C361FF20-A6A8-4AFC-AC5F-6B6057F59397}"/>
              </a:ext>
            </a:extLst>
          </p:cNvPr>
          <p:cNvCxnSpPr>
            <a:cxnSpLocks/>
          </p:cNvCxnSpPr>
          <p:nvPr/>
        </p:nvCxnSpPr>
        <p:spPr>
          <a:xfrm flipV="1">
            <a:off x="4729774" y="2933826"/>
            <a:ext cx="1303674" cy="1015342"/>
          </a:xfrm>
          <a:prstGeom prst="bentConnector3">
            <a:avLst>
              <a:gd name="adj1" fmla="val 2293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068346-1D8B-4C5F-95A2-FDD1FD256288}"/>
              </a:ext>
            </a:extLst>
          </p:cNvPr>
          <p:cNvSpPr/>
          <p:nvPr/>
        </p:nvSpPr>
        <p:spPr>
          <a:xfrm>
            <a:off x="545664" y="2125793"/>
            <a:ext cx="2102645" cy="2038878"/>
          </a:xfrm>
          <a:prstGeom prst="rect">
            <a:avLst/>
          </a:prstGeom>
          <a:solidFill>
            <a:srgbClr val="0078D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r>
              <a:rPr lang="en-US" sz="1600"/>
              <a:t>Visual Studio Code</a:t>
            </a:r>
          </a:p>
        </p:txBody>
      </p:sp>
      <p:sp>
        <p:nvSpPr>
          <p:cNvPr id="21" name="Rectangle 20">
            <a:extLst>
              <a:ext uri="{FF2B5EF4-FFF2-40B4-BE49-F238E27FC236}">
                <a16:creationId xmlns:a16="http://schemas.microsoft.com/office/drawing/2014/main" id="{0843E7DF-9841-4142-8C0F-DD455ED73FF6}"/>
              </a:ext>
            </a:extLst>
          </p:cNvPr>
          <p:cNvSpPr/>
          <p:nvPr/>
        </p:nvSpPr>
        <p:spPr>
          <a:xfrm>
            <a:off x="636754" y="2235464"/>
            <a:ext cx="1900609"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a:t>
            </a:r>
          </a:p>
        </p:txBody>
      </p:sp>
      <p:sp>
        <p:nvSpPr>
          <p:cNvPr id="22" name="Rectangle 21">
            <a:extLst>
              <a:ext uri="{FF2B5EF4-FFF2-40B4-BE49-F238E27FC236}">
                <a16:creationId xmlns:a16="http://schemas.microsoft.com/office/drawing/2014/main" id="{2E4F8152-02A1-44B7-B42F-33BF04289169}"/>
              </a:ext>
            </a:extLst>
          </p:cNvPr>
          <p:cNvSpPr/>
          <p:nvPr/>
        </p:nvSpPr>
        <p:spPr>
          <a:xfrm>
            <a:off x="636754" y="3101461"/>
            <a:ext cx="1900609"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a:t>
            </a:r>
          </a:p>
        </p:txBody>
      </p:sp>
      <p:sp>
        <p:nvSpPr>
          <p:cNvPr id="23" name="Rectangle 22">
            <a:extLst>
              <a:ext uri="{FF2B5EF4-FFF2-40B4-BE49-F238E27FC236}">
                <a16:creationId xmlns:a16="http://schemas.microsoft.com/office/drawing/2014/main" id="{D5C9A08C-786D-42AF-A1F5-2B8D373BD95B}"/>
              </a:ext>
            </a:extLst>
          </p:cNvPr>
          <p:cNvSpPr/>
          <p:nvPr/>
        </p:nvSpPr>
        <p:spPr>
          <a:xfrm>
            <a:off x="7235047" y="2142599"/>
            <a:ext cx="2066361" cy="2057505"/>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Build</a:t>
            </a:r>
          </a:p>
        </p:txBody>
      </p:sp>
      <p:sp>
        <p:nvSpPr>
          <p:cNvPr id="24" name="Rectangle 23">
            <a:extLst>
              <a:ext uri="{FF2B5EF4-FFF2-40B4-BE49-F238E27FC236}">
                <a16:creationId xmlns:a16="http://schemas.microsoft.com/office/drawing/2014/main" id="{97E8E5ED-B86D-4254-8D44-84EE2EEA2D69}"/>
              </a:ext>
            </a:extLst>
          </p:cNvPr>
          <p:cNvSpPr/>
          <p:nvPr/>
        </p:nvSpPr>
        <p:spPr>
          <a:xfrm>
            <a:off x="7305079" y="2245937"/>
            <a:ext cx="1931977" cy="61737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25" name="Rectangle 24">
            <a:extLst>
              <a:ext uri="{FF2B5EF4-FFF2-40B4-BE49-F238E27FC236}">
                <a16:creationId xmlns:a16="http://schemas.microsoft.com/office/drawing/2014/main" id="{F9E2E6E3-0169-483D-A2BB-B8CF9FB0C939}"/>
              </a:ext>
            </a:extLst>
          </p:cNvPr>
          <p:cNvSpPr/>
          <p:nvPr/>
        </p:nvSpPr>
        <p:spPr>
          <a:xfrm>
            <a:off x="7294269" y="2923829"/>
            <a:ext cx="1931977" cy="8538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a:t>
            </a:r>
          </a:p>
          <a:p>
            <a:pPr algn="ctr"/>
            <a:r>
              <a:rPr lang="fr-FR" sz="1400" dirty="0"/>
              <a:t>[avec les adresses]</a:t>
            </a:r>
          </a:p>
        </p:txBody>
      </p:sp>
      <p:sp>
        <p:nvSpPr>
          <p:cNvPr id="26" name="Rectangle 25">
            <a:extLst>
              <a:ext uri="{FF2B5EF4-FFF2-40B4-BE49-F238E27FC236}">
                <a16:creationId xmlns:a16="http://schemas.microsoft.com/office/drawing/2014/main" id="{A3980B22-064E-4907-9426-0357FEAD6123}"/>
              </a:ext>
            </a:extLst>
          </p:cNvPr>
          <p:cNvSpPr/>
          <p:nvPr/>
        </p:nvSpPr>
        <p:spPr>
          <a:xfrm>
            <a:off x="9385655" y="2138816"/>
            <a:ext cx="2084691" cy="2061288"/>
          </a:xfrm>
          <a:prstGeom prst="rect">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600" dirty="0"/>
              <a:t>Truffle Test (option)</a:t>
            </a:r>
          </a:p>
        </p:txBody>
      </p:sp>
      <p:sp>
        <p:nvSpPr>
          <p:cNvPr id="27" name="Rectangle 26">
            <a:extLst>
              <a:ext uri="{FF2B5EF4-FFF2-40B4-BE49-F238E27FC236}">
                <a16:creationId xmlns:a16="http://schemas.microsoft.com/office/drawing/2014/main" id="{511F01B6-33A2-4403-9FC1-68535EE53E35}"/>
              </a:ext>
            </a:extLst>
          </p:cNvPr>
          <p:cNvSpPr/>
          <p:nvPr/>
        </p:nvSpPr>
        <p:spPr>
          <a:xfrm>
            <a:off x="9463434" y="2214939"/>
            <a:ext cx="1931977" cy="679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sp>
        <p:nvSpPr>
          <p:cNvPr id="28" name="Rectangle 27">
            <a:extLst>
              <a:ext uri="{FF2B5EF4-FFF2-40B4-BE49-F238E27FC236}">
                <a16:creationId xmlns:a16="http://schemas.microsoft.com/office/drawing/2014/main" id="{C2C2B9A5-B813-4B69-B26D-30A3E272E12F}"/>
              </a:ext>
            </a:extLst>
          </p:cNvPr>
          <p:cNvSpPr/>
          <p:nvPr/>
        </p:nvSpPr>
        <p:spPr>
          <a:xfrm>
            <a:off x="9452624" y="2963398"/>
            <a:ext cx="1931977" cy="7949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compilé</a:t>
            </a:r>
          </a:p>
          <a:p>
            <a:pPr algn="ctr"/>
            <a:r>
              <a:rPr lang="fr-FR" sz="1400" dirty="0"/>
              <a:t>[avec les adresses]</a:t>
            </a:r>
          </a:p>
        </p:txBody>
      </p:sp>
      <p:cxnSp>
        <p:nvCxnSpPr>
          <p:cNvPr id="29" name="Elbow Connector 92">
            <a:extLst>
              <a:ext uri="{FF2B5EF4-FFF2-40B4-BE49-F238E27FC236}">
                <a16:creationId xmlns:a16="http://schemas.microsoft.com/office/drawing/2014/main" id="{F68344E8-7E84-4BEB-A3E4-4CE80D6DF5C8}"/>
              </a:ext>
            </a:extLst>
          </p:cNvPr>
          <p:cNvCxnSpPr>
            <a:cxnSpLocks/>
          </p:cNvCxnSpPr>
          <p:nvPr/>
        </p:nvCxnSpPr>
        <p:spPr>
          <a:xfrm flipV="1">
            <a:off x="6900909" y="2952871"/>
            <a:ext cx="1303674" cy="1015342"/>
          </a:xfrm>
          <a:prstGeom prst="bentConnector3">
            <a:avLst>
              <a:gd name="adj1" fmla="val 29548"/>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9CFA50-C513-4288-83D3-6F216E32CDED}"/>
              </a:ext>
            </a:extLst>
          </p:cNvPr>
          <p:cNvCxnSpPr>
            <a:cxnSpLocks/>
          </p:cNvCxnSpPr>
          <p:nvPr/>
        </p:nvCxnSpPr>
        <p:spPr>
          <a:xfrm>
            <a:off x="8942702" y="3967689"/>
            <a:ext cx="520732" cy="52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D12629-761B-4131-942E-772258C87F00}"/>
              </a:ext>
            </a:extLst>
          </p:cNvPr>
          <p:cNvSpPr/>
          <p:nvPr/>
        </p:nvSpPr>
        <p:spPr>
          <a:xfrm>
            <a:off x="9380683" y="4269140"/>
            <a:ext cx="2070993" cy="22601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Packaging App</a:t>
            </a:r>
          </a:p>
        </p:txBody>
      </p:sp>
      <p:sp>
        <p:nvSpPr>
          <p:cNvPr id="32" name="Rectangle 31">
            <a:extLst>
              <a:ext uri="{FF2B5EF4-FFF2-40B4-BE49-F238E27FC236}">
                <a16:creationId xmlns:a16="http://schemas.microsoft.com/office/drawing/2014/main" id="{49B19F52-016C-4872-8947-354F96DFDB65}"/>
              </a:ext>
            </a:extLst>
          </p:cNvPr>
          <p:cNvSpPr/>
          <p:nvPr/>
        </p:nvSpPr>
        <p:spPr>
          <a:xfrm>
            <a:off x="9466696" y="5093721"/>
            <a:ext cx="1931977" cy="10042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compilé et testé</a:t>
            </a:r>
          </a:p>
          <a:p>
            <a:pPr algn="ctr"/>
            <a:r>
              <a:rPr lang="fr-FR" sz="1400" dirty="0"/>
              <a:t>[avec les adresses]</a:t>
            </a:r>
            <a:endParaRPr lang="en-US" sz="1600" dirty="0"/>
          </a:p>
        </p:txBody>
      </p:sp>
      <p:sp>
        <p:nvSpPr>
          <p:cNvPr id="33" name="Rectangle 32">
            <a:extLst>
              <a:ext uri="{FF2B5EF4-FFF2-40B4-BE49-F238E27FC236}">
                <a16:creationId xmlns:a16="http://schemas.microsoft.com/office/drawing/2014/main" id="{B7D34854-1FEF-491E-B357-B08020EF3587}"/>
              </a:ext>
            </a:extLst>
          </p:cNvPr>
          <p:cNvSpPr/>
          <p:nvPr/>
        </p:nvSpPr>
        <p:spPr>
          <a:xfrm>
            <a:off x="9450191" y="4354515"/>
            <a:ext cx="1931977" cy="679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V1 compilé</a:t>
            </a:r>
          </a:p>
        </p:txBody>
      </p:sp>
      <p:cxnSp>
        <p:nvCxnSpPr>
          <p:cNvPr id="34" name="Elbow Connector 104">
            <a:extLst>
              <a:ext uri="{FF2B5EF4-FFF2-40B4-BE49-F238E27FC236}">
                <a16:creationId xmlns:a16="http://schemas.microsoft.com/office/drawing/2014/main" id="{0E340461-D7F3-4CBC-92B8-71F308097766}"/>
              </a:ext>
            </a:extLst>
          </p:cNvPr>
          <p:cNvCxnSpPr>
            <a:cxnSpLocks/>
          </p:cNvCxnSpPr>
          <p:nvPr/>
        </p:nvCxnSpPr>
        <p:spPr>
          <a:xfrm flipH="1">
            <a:off x="11126741" y="3874149"/>
            <a:ext cx="356510" cy="1185054"/>
          </a:xfrm>
          <a:prstGeom prst="bentConnector4">
            <a:avLst>
              <a:gd name="adj1" fmla="val -64105"/>
              <a:gd name="adj2" fmla="val 99913"/>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83">
            <a:extLst>
              <a:ext uri="{FF2B5EF4-FFF2-40B4-BE49-F238E27FC236}">
                <a16:creationId xmlns:a16="http://schemas.microsoft.com/office/drawing/2014/main" id="{D0CA7066-FE33-4A3F-8810-1814178E9F64}"/>
              </a:ext>
            </a:extLst>
          </p:cNvPr>
          <p:cNvCxnSpPr/>
          <p:nvPr/>
        </p:nvCxnSpPr>
        <p:spPr>
          <a:xfrm rot="10800000" flipV="1">
            <a:off x="7320417" y="5046069"/>
            <a:ext cx="3625628" cy="502147"/>
          </a:xfrm>
          <a:prstGeom prst="bentConnector3">
            <a:avLst>
              <a:gd name="adj1" fmla="val 111031"/>
            </a:avLst>
          </a:prstGeom>
          <a:ln w="28575">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08D9664-C257-43B1-BB6D-CF3B17E4CB8C}"/>
              </a:ext>
            </a:extLst>
          </p:cNvPr>
          <p:cNvSpPr/>
          <p:nvPr/>
        </p:nvSpPr>
        <p:spPr>
          <a:xfrm>
            <a:off x="6549602" y="5925095"/>
            <a:ext cx="2771590" cy="826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972835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FC463-5657-4149-9279-D4368CB54638}"/>
              </a:ext>
            </a:extLst>
          </p:cNvPr>
          <p:cNvSpPr>
            <a:spLocks noGrp="1"/>
          </p:cNvSpPr>
          <p:nvPr>
            <p:ph type="title"/>
          </p:nvPr>
        </p:nvSpPr>
        <p:spPr/>
        <p:txBody>
          <a:bodyPr/>
          <a:lstStyle/>
          <a:p>
            <a:r>
              <a:rPr lang="fr-FR" dirty="0"/>
              <a:t>L’intégration continue et la livraison continue</a:t>
            </a:r>
            <a:br>
              <a:rPr lang="fr-FR" dirty="0"/>
            </a:br>
            <a:r>
              <a:rPr lang="fr-FR" sz="2600" dirty="0">
                <a:solidFill>
                  <a:srgbClr val="0078D7"/>
                </a:solidFill>
                <a:latin typeface="Segoe UI" panose="020B0502040204020203" pitchFamily="34" charset="0"/>
                <a:cs typeface="Segoe UI" panose="020B0502040204020203" pitchFamily="34" charset="0"/>
              </a:rPr>
              <a:t>Avec du code (V2)</a:t>
            </a:r>
          </a:p>
        </p:txBody>
      </p:sp>
      <p:sp>
        <p:nvSpPr>
          <p:cNvPr id="36" name="Rectangle 35">
            <a:extLst>
              <a:ext uri="{FF2B5EF4-FFF2-40B4-BE49-F238E27FC236}">
                <a16:creationId xmlns:a16="http://schemas.microsoft.com/office/drawing/2014/main" id="{450974AD-423A-4F3F-82EF-14B9F3F70FC8}"/>
              </a:ext>
            </a:extLst>
          </p:cNvPr>
          <p:cNvSpPr/>
          <p:nvPr/>
        </p:nvSpPr>
        <p:spPr>
          <a:xfrm>
            <a:off x="5786189" y="1758238"/>
            <a:ext cx="4533273" cy="25950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1A9441B6-382F-45E6-84F6-D42A90FD414E}"/>
              </a:ext>
            </a:extLst>
          </p:cNvPr>
          <p:cNvSpPr/>
          <p:nvPr/>
        </p:nvSpPr>
        <p:spPr>
          <a:xfrm>
            <a:off x="3556864" y="1758236"/>
            <a:ext cx="2157580" cy="259505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1" name="Rectangle 70">
            <a:extLst>
              <a:ext uri="{FF2B5EF4-FFF2-40B4-BE49-F238E27FC236}">
                <a16:creationId xmlns:a16="http://schemas.microsoft.com/office/drawing/2014/main" id="{30B92E7C-50F3-4B71-970E-47F2D65D33AF}"/>
              </a:ext>
            </a:extLst>
          </p:cNvPr>
          <p:cNvSpPr/>
          <p:nvPr/>
        </p:nvSpPr>
        <p:spPr>
          <a:xfrm>
            <a:off x="1249386" y="1758236"/>
            <a:ext cx="2214598" cy="259505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&lt;</a:t>
            </a:r>
          </a:p>
        </p:txBody>
      </p:sp>
      <p:sp>
        <p:nvSpPr>
          <p:cNvPr id="72" name="Rectangle 71">
            <a:extLst>
              <a:ext uri="{FF2B5EF4-FFF2-40B4-BE49-F238E27FC236}">
                <a16:creationId xmlns:a16="http://schemas.microsoft.com/office/drawing/2014/main" id="{4E0C36CD-F816-4AF4-AAE7-5207F641584E}"/>
              </a:ext>
            </a:extLst>
          </p:cNvPr>
          <p:cNvSpPr/>
          <p:nvPr/>
        </p:nvSpPr>
        <p:spPr>
          <a:xfrm>
            <a:off x="3628608" y="2238271"/>
            <a:ext cx="2056884" cy="203887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Truffle Build</a:t>
            </a:r>
          </a:p>
        </p:txBody>
      </p:sp>
      <p:sp>
        <p:nvSpPr>
          <p:cNvPr id="73" name="Rectangle 72">
            <a:extLst>
              <a:ext uri="{FF2B5EF4-FFF2-40B4-BE49-F238E27FC236}">
                <a16:creationId xmlns:a16="http://schemas.microsoft.com/office/drawing/2014/main" id="{49F580F3-6367-45E1-88D9-6FFD6543092C}"/>
              </a:ext>
            </a:extLst>
          </p:cNvPr>
          <p:cNvSpPr/>
          <p:nvPr/>
        </p:nvSpPr>
        <p:spPr>
          <a:xfrm>
            <a:off x="3692202" y="2338240"/>
            <a:ext cx="1931977"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Compilation du code app V2</a:t>
            </a:r>
          </a:p>
        </p:txBody>
      </p:sp>
      <p:sp>
        <p:nvSpPr>
          <p:cNvPr id="74" name="Rectangle 73">
            <a:extLst>
              <a:ext uri="{FF2B5EF4-FFF2-40B4-BE49-F238E27FC236}">
                <a16:creationId xmlns:a16="http://schemas.microsoft.com/office/drawing/2014/main" id="{85ACAA72-109C-4252-8591-1E4FF2C86F20}"/>
              </a:ext>
            </a:extLst>
          </p:cNvPr>
          <p:cNvSpPr/>
          <p:nvPr/>
        </p:nvSpPr>
        <p:spPr>
          <a:xfrm>
            <a:off x="3692202" y="3187611"/>
            <a:ext cx="1931977" cy="6594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a:t>
            </a:r>
          </a:p>
        </p:txBody>
      </p:sp>
      <p:sp>
        <p:nvSpPr>
          <p:cNvPr id="75" name="Rectangle 74">
            <a:extLst>
              <a:ext uri="{FF2B5EF4-FFF2-40B4-BE49-F238E27FC236}">
                <a16:creationId xmlns:a16="http://schemas.microsoft.com/office/drawing/2014/main" id="{720A939B-8EFB-4549-8D18-BD2F50B7C396}"/>
              </a:ext>
            </a:extLst>
          </p:cNvPr>
          <p:cNvSpPr/>
          <p:nvPr/>
        </p:nvSpPr>
        <p:spPr>
          <a:xfrm>
            <a:off x="5864662" y="2248645"/>
            <a:ext cx="2066361" cy="202585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Merge Contract</a:t>
            </a:r>
          </a:p>
        </p:txBody>
      </p:sp>
      <p:sp>
        <p:nvSpPr>
          <p:cNvPr id="76" name="Rectangle 75">
            <a:extLst>
              <a:ext uri="{FF2B5EF4-FFF2-40B4-BE49-F238E27FC236}">
                <a16:creationId xmlns:a16="http://schemas.microsoft.com/office/drawing/2014/main" id="{FD761AAD-327C-433D-97A2-29318EF9332B}"/>
              </a:ext>
            </a:extLst>
          </p:cNvPr>
          <p:cNvSpPr/>
          <p:nvPr/>
        </p:nvSpPr>
        <p:spPr>
          <a:xfrm>
            <a:off x="5936006" y="2335108"/>
            <a:ext cx="1931977" cy="6143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V2 compilé</a:t>
            </a:r>
          </a:p>
        </p:txBody>
      </p:sp>
      <p:sp>
        <p:nvSpPr>
          <p:cNvPr id="77" name="Rectangle 76">
            <a:extLst>
              <a:ext uri="{FF2B5EF4-FFF2-40B4-BE49-F238E27FC236}">
                <a16:creationId xmlns:a16="http://schemas.microsoft.com/office/drawing/2014/main" id="{6B5A3B4F-096E-473D-AB48-C8667A8DBE41}"/>
              </a:ext>
            </a:extLst>
          </p:cNvPr>
          <p:cNvSpPr/>
          <p:nvPr/>
        </p:nvSpPr>
        <p:spPr>
          <a:xfrm>
            <a:off x="5925196" y="3184458"/>
            <a:ext cx="1931977" cy="68038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a:t>
            </a:r>
          </a:p>
        </p:txBody>
      </p:sp>
      <p:sp>
        <p:nvSpPr>
          <p:cNvPr id="78" name="TextBox 77">
            <a:extLst>
              <a:ext uri="{FF2B5EF4-FFF2-40B4-BE49-F238E27FC236}">
                <a16:creationId xmlns:a16="http://schemas.microsoft.com/office/drawing/2014/main" id="{E501A37F-53C3-4E8E-B176-5AA2A4F66FB1}"/>
              </a:ext>
            </a:extLst>
          </p:cNvPr>
          <p:cNvSpPr txBox="1"/>
          <p:nvPr/>
        </p:nvSpPr>
        <p:spPr>
          <a:xfrm>
            <a:off x="4130005" y="1765142"/>
            <a:ext cx="1176835"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dirty="0">
                <a:solidFill>
                  <a:schemeClr val="tx1"/>
                </a:solidFill>
                <a:latin typeface="Segoe UI Semibold" panose="020B0702040204020203" pitchFamily="34" charset="0"/>
                <a:cs typeface="Segoe UI Semibold" panose="020B0702040204020203" pitchFamily="34" charset="0"/>
              </a:rPr>
              <a:t>BUILD</a:t>
            </a:r>
          </a:p>
        </p:txBody>
      </p:sp>
      <p:sp>
        <p:nvSpPr>
          <p:cNvPr id="79" name="TextBox 78">
            <a:extLst>
              <a:ext uri="{FF2B5EF4-FFF2-40B4-BE49-F238E27FC236}">
                <a16:creationId xmlns:a16="http://schemas.microsoft.com/office/drawing/2014/main" id="{5E21ECCB-0DB1-4B49-BEF6-E95E2FF69442}"/>
              </a:ext>
            </a:extLst>
          </p:cNvPr>
          <p:cNvSpPr txBox="1"/>
          <p:nvPr/>
        </p:nvSpPr>
        <p:spPr>
          <a:xfrm>
            <a:off x="7729344" y="1776758"/>
            <a:ext cx="1275359" cy="338554"/>
          </a:xfrm>
          <a:prstGeom prst="rect">
            <a:avLst/>
          </a:prstGeom>
          <a:noFill/>
        </p:spPr>
        <p:txBody>
          <a:bodyPr wrap="square" rtlCol="0">
            <a:spAutoFit/>
          </a:bodyPr>
          <a:lstStyle/>
          <a:p>
            <a:r>
              <a:rPr lang="fr-FR" sz="1600" dirty="0">
                <a:latin typeface="Segoe UI Semibold" panose="020B0702040204020203" pitchFamily="34" charset="0"/>
                <a:cs typeface="Segoe UI Semibold" panose="020B0702040204020203" pitchFamily="34" charset="0"/>
              </a:rPr>
              <a:t>RELEASE</a:t>
            </a:r>
          </a:p>
        </p:txBody>
      </p:sp>
      <p:sp>
        <p:nvSpPr>
          <p:cNvPr id="80" name="TextBox 79">
            <a:extLst>
              <a:ext uri="{FF2B5EF4-FFF2-40B4-BE49-F238E27FC236}">
                <a16:creationId xmlns:a16="http://schemas.microsoft.com/office/drawing/2014/main" id="{98533E1B-1676-4FC3-AB8C-3C464006A27C}"/>
              </a:ext>
            </a:extLst>
          </p:cNvPr>
          <p:cNvSpPr txBox="1"/>
          <p:nvPr/>
        </p:nvSpPr>
        <p:spPr>
          <a:xfrm>
            <a:off x="2058780" y="1790450"/>
            <a:ext cx="863606" cy="338554"/>
          </a:xfrm>
          <a:prstGeom prst="rect">
            <a:avLst/>
          </a:prstGeom>
          <a:noFill/>
        </p:spPr>
        <p:txBody>
          <a:bodyPr wrap="square" rtlCol="0">
            <a:spAutoFit/>
          </a:bodyPr>
          <a:lstStyle/>
          <a:p>
            <a:r>
              <a:rPr lang="fr-FR" sz="1600" dirty="0">
                <a:latin typeface="Segoe UI Semibold" panose="020B0702040204020203" pitchFamily="34" charset="0"/>
                <a:cs typeface="Segoe UI Semibold" panose="020B0702040204020203" pitchFamily="34" charset="0"/>
              </a:rPr>
              <a:t>CODE</a:t>
            </a:r>
          </a:p>
        </p:txBody>
      </p:sp>
      <p:sp>
        <p:nvSpPr>
          <p:cNvPr id="81" name="Rectangle 80">
            <a:extLst>
              <a:ext uri="{FF2B5EF4-FFF2-40B4-BE49-F238E27FC236}">
                <a16:creationId xmlns:a16="http://schemas.microsoft.com/office/drawing/2014/main" id="{3FDBA698-7C5D-4227-ADBC-9A377B90722D}"/>
              </a:ext>
            </a:extLst>
          </p:cNvPr>
          <p:cNvSpPr/>
          <p:nvPr/>
        </p:nvSpPr>
        <p:spPr>
          <a:xfrm>
            <a:off x="5838056" y="5046962"/>
            <a:ext cx="2070993" cy="15684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600" dirty="0"/>
              <a:t>Azure Storage</a:t>
            </a:r>
          </a:p>
        </p:txBody>
      </p:sp>
      <p:sp>
        <p:nvSpPr>
          <p:cNvPr id="82" name="Rectangle 81">
            <a:extLst>
              <a:ext uri="{FF2B5EF4-FFF2-40B4-BE49-F238E27FC236}">
                <a16:creationId xmlns:a16="http://schemas.microsoft.com/office/drawing/2014/main" id="{D3C7F697-4291-4B26-BD5B-B3C15686A3BF}"/>
              </a:ext>
            </a:extLst>
          </p:cNvPr>
          <p:cNvSpPr/>
          <p:nvPr/>
        </p:nvSpPr>
        <p:spPr>
          <a:xfrm>
            <a:off x="5924070" y="5179871"/>
            <a:ext cx="1931977" cy="10042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V1 compile et testé</a:t>
            </a:r>
          </a:p>
          <a:p>
            <a:pPr algn="ctr"/>
            <a:r>
              <a:rPr lang="fr-FR" sz="1400" dirty="0"/>
              <a:t>[avec les adresses]</a:t>
            </a:r>
            <a:endParaRPr lang="fr-FR" sz="1600" dirty="0"/>
          </a:p>
        </p:txBody>
      </p:sp>
      <p:cxnSp>
        <p:nvCxnSpPr>
          <p:cNvPr id="83" name="Elbow Connector 29">
            <a:extLst>
              <a:ext uri="{FF2B5EF4-FFF2-40B4-BE49-F238E27FC236}">
                <a16:creationId xmlns:a16="http://schemas.microsoft.com/office/drawing/2014/main" id="{5E74FE94-56B6-4397-B22E-4E5510D2090F}"/>
              </a:ext>
            </a:extLst>
          </p:cNvPr>
          <p:cNvCxnSpPr/>
          <p:nvPr/>
        </p:nvCxnSpPr>
        <p:spPr>
          <a:xfrm flipV="1">
            <a:off x="5497092" y="3019975"/>
            <a:ext cx="1303674" cy="1015342"/>
          </a:xfrm>
          <a:prstGeom prst="bentConnector3">
            <a:avLst>
              <a:gd name="adj1" fmla="val 29548"/>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7409E3F-B6E4-40E8-999A-17CCFF893059}"/>
              </a:ext>
            </a:extLst>
          </p:cNvPr>
          <p:cNvSpPr/>
          <p:nvPr/>
        </p:nvSpPr>
        <p:spPr>
          <a:xfrm>
            <a:off x="1312981" y="2211943"/>
            <a:ext cx="2102645" cy="203887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Visual Studio Code</a:t>
            </a:r>
          </a:p>
        </p:txBody>
      </p:sp>
      <p:sp>
        <p:nvSpPr>
          <p:cNvPr id="85" name="Rectangle 84">
            <a:extLst>
              <a:ext uri="{FF2B5EF4-FFF2-40B4-BE49-F238E27FC236}">
                <a16:creationId xmlns:a16="http://schemas.microsoft.com/office/drawing/2014/main" id="{95E44B50-D3AC-4CEF-B44F-2BA8B8C6E213}"/>
              </a:ext>
            </a:extLst>
          </p:cNvPr>
          <p:cNvSpPr/>
          <p:nvPr/>
        </p:nvSpPr>
        <p:spPr>
          <a:xfrm>
            <a:off x="1404071" y="2321614"/>
            <a:ext cx="1970560"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Code app V2</a:t>
            </a:r>
          </a:p>
        </p:txBody>
      </p:sp>
      <p:sp>
        <p:nvSpPr>
          <p:cNvPr id="86" name="Rectangle 85">
            <a:extLst>
              <a:ext uri="{FF2B5EF4-FFF2-40B4-BE49-F238E27FC236}">
                <a16:creationId xmlns:a16="http://schemas.microsoft.com/office/drawing/2014/main" id="{B39B2CAC-FF3D-4B15-BC60-09E6E6D95760}"/>
              </a:ext>
            </a:extLst>
          </p:cNvPr>
          <p:cNvSpPr/>
          <p:nvPr/>
        </p:nvSpPr>
        <p:spPr>
          <a:xfrm>
            <a:off x="1404071" y="3187611"/>
            <a:ext cx="1970560" cy="6664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a:t>
            </a:r>
          </a:p>
        </p:txBody>
      </p:sp>
      <p:sp>
        <p:nvSpPr>
          <p:cNvPr id="87" name="Rectangle 86">
            <a:extLst>
              <a:ext uri="{FF2B5EF4-FFF2-40B4-BE49-F238E27FC236}">
                <a16:creationId xmlns:a16="http://schemas.microsoft.com/office/drawing/2014/main" id="{47B13BCB-CB47-488E-BA89-E81430944AD5}"/>
              </a:ext>
            </a:extLst>
          </p:cNvPr>
          <p:cNvSpPr/>
          <p:nvPr/>
        </p:nvSpPr>
        <p:spPr>
          <a:xfrm>
            <a:off x="8013159" y="2259827"/>
            <a:ext cx="2070993" cy="201732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Packaging App</a:t>
            </a:r>
          </a:p>
        </p:txBody>
      </p:sp>
      <p:sp>
        <p:nvSpPr>
          <p:cNvPr id="88" name="Rectangle 87">
            <a:extLst>
              <a:ext uri="{FF2B5EF4-FFF2-40B4-BE49-F238E27FC236}">
                <a16:creationId xmlns:a16="http://schemas.microsoft.com/office/drawing/2014/main" id="{FBD08A40-5F7A-4D4A-9044-1F869936026C}"/>
              </a:ext>
            </a:extLst>
          </p:cNvPr>
          <p:cNvSpPr/>
          <p:nvPr/>
        </p:nvSpPr>
        <p:spPr>
          <a:xfrm>
            <a:off x="8099173" y="3033200"/>
            <a:ext cx="1931977" cy="820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Contrat autonome V2 compilé et testé</a:t>
            </a:r>
          </a:p>
          <a:p>
            <a:pPr algn="ctr"/>
            <a:r>
              <a:rPr lang="fr-FR" sz="1400" dirty="0"/>
              <a:t>[avec les adresses]</a:t>
            </a:r>
          </a:p>
        </p:txBody>
      </p:sp>
      <p:sp>
        <p:nvSpPr>
          <p:cNvPr id="89" name="Rectangle 88">
            <a:extLst>
              <a:ext uri="{FF2B5EF4-FFF2-40B4-BE49-F238E27FC236}">
                <a16:creationId xmlns:a16="http://schemas.microsoft.com/office/drawing/2014/main" id="{91B67C22-E1F0-45FE-882B-B531194372D8}"/>
              </a:ext>
            </a:extLst>
          </p:cNvPr>
          <p:cNvSpPr/>
          <p:nvPr/>
        </p:nvSpPr>
        <p:spPr>
          <a:xfrm>
            <a:off x="8082667" y="2345203"/>
            <a:ext cx="1931977" cy="6042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Code app V2 compilé</a:t>
            </a:r>
          </a:p>
        </p:txBody>
      </p:sp>
      <p:cxnSp>
        <p:nvCxnSpPr>
          <p:cNvPr id="90" name="Elbow Connector 50">
            <a:extLst>
              <a:ext uri="{FF2B5EF4-FFF2-40B4-BE49-F238E27FC236}">
                <a16:creationId xmlns:a16="http://schemas.microsoft.com/office/drawing/2014/main" id="{D310F317-2A16-4B0F-92D0-10FB08B5FCC0}"/>
              </a:ext>
            </a:extLst>
          </p:cNvPr>
          <p:cNvCxnSpPr/>
          <p:nvPr/>
        </p:nvCxnSpPr>
        <p:spPr>
          <a:xfrm flipV="1">
            <a:off x="7666928" y="3024160"/>
            <a:ext cx="1303674" cy="1015342"/>
          </a:xfrm>
          <a:prstGeom prst="bentConnector3">
            <a:avLst>
              <a:gd name="adj1" fmla="val 29548"/>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Elbow Connector 32">
            <a:extLst>
              <a:ext uri="{FF2B5EF4-FFF2-40B4-BE49-F238E27FC236}">
                <a16:creationId xmlns:a16="http://schemas.microsoft.com/office/drawing/2014/main" id="{3E0AE1A9-3D28-4ECA-BD4A-FD22E28FB803}"/>
              </a:ext>
            </a:extLst>
          </p:cNvPr>
          <p:cNvCxnSpPr>
            <a:cxnSpLocks/>
            <a:stCxn id="81" idx="3"/>
            <a:endCxn id="75" idx="2"/>
          </p:cNvCxnSpPr>
          <p:nvPr/>
        </p:nvCxnSpPr>
        <p:spPr>
          <a:xfrm flipH="1" flipV="1">
            <a:off x="6897842" y="4274496"/>
            <a:ext cx="1011207" cy="1556688"/>
          </a:xfrm>
          <a:prstGeom prst="bentConnector4">
            <a:avLst>
              <a:gd name="adj1" fmla="val -22601"/>
              <a:gd name="adj2" fmla="val 75189"/>
            </a:avLst>
          </a:prstGeom>
          <a:ln w="28575">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6976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D496C-E8FA-43A5-8C75-7926F2E6FAB2}"/>
              </a:ext>
            </a:extLst>
          </p:cNvPr>
          <p:cNvSpPr>
            <a:spLocks noGrp="1"/>
          </p:cNvSpPr>
          <p:nvPr>
            <p:ph type="title"/>
          </p:nvPr>
        </p:nvSpPr>
        <p:spPr>
          <a:xfrm>
            <a:off x="273455" y="248441"/>
            <a:ext cx="11889564" cy="917575"/>
          </a:xfrm>
        </p:spPr>
        <p:txBody>
          <a:bodyPr/>
          <a:lstStyle/>
          <a:p>
            <a:r>
              <a:rPr lang="fr-FR" dirty="0"/>
              <a:t>En guise de conclusion…</a:t>
            </a:r>
            <a:br>
              <a:rPr lang="fr-FR" dirty="0"/>
            </a:br>
            <a:r>
              <a:rPr lang="fr-FR" sz="2600" dirty="0">
                <a:solidFill>
                  <a:srgbClr val="0078D7"/>
                </a:solidFill>
                <a:latin typeface="Segoe UI" panose="020B0502040204020203" pitchFamily="34" charset="0"/>
                <a:cs typeface="Segoe UI" panose="020B0502040204020203" pitchFamily="34" charset="0"/>
              </a:rPr>
              <a:t>Le processus DevOps (simplifié) pour la Blockchain au final</a:t>
            </a:r>
            <a:br>
              <a:rPr lang="fr-FR" sz="2600" dirty="0">
                <a:solidFill>
                  <a:srgbClr val="0078D7"/>
                </a:solidFill>
                <a:latin typeface="Segoe UI" panose="020B0502040204020203" pitchFamily="34" charset="0"/>
                <a:cs typeface="Segoe UI" panose="020B0502040204020203" pitchFamily="34" charset="0"/>
              </a:rPr>
            </a:br>
            <a:endParaRPr lang="fr-FR" sz="2600" dirty="0">
              <a:solidFill>
                <a:srgbClr val="0078D7"/>
              </a:solidFill>
              <a:latin typeface="Segoe UI" panose="020B0502040204020203" pitchFamily="34" charset="0"/>
              <a:cs typeface="Segoe UI" panose="020B0502040204020203" pitchFamily="34" charset="0"/>
            </a:endParaRPr>
          </a:p>
        </p:txBody>
      </p:sp>
      <p:sp>
        <p:nvSpPr>
          <p:cNvPr id="10" name="Rectangle 5">
            <a:extLst>
              <a:ext uri="{FF2B5EF4-FFF2-40B4-BE49-F238E27FC236}">
                <a16:creationId xmlns:a16="http://schemas.microsoft.com/office/drawing/2014/main" id="{A4A97CF1-09FB-42A8-8EDA-1FCF4FABBF32}"/>
              </a:ext>
            </a:extLst>
          </p:cNvPr>
          <p:cNvSpPr>
            <a:spLocks noChangeArrowheads="1"/>
          </p:cNvSpPr>
          <p:nvPr/>
        </p:nvSpPr>
        <p:spPr bwMode="auto">
          <a:xfrm>
            <a:off x="3697957" y="4917646"/>
            <a:ext cx="7422734" cy="66360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03" tIns="42852" rIns="85703" bIns="42852" numCol="1" anchor="t" anchorCtr="0" compatLnSpc="1">
            <a:prstTxWarp prst="textNoShape">
              <a:avLst/>
            </a:prstTxWarp>
          </a:bodyPr>
          <a:lstStyle/>
          <a:p>
            <a:pPr defTabSz="584697"/>
            <a:endParaRPr lang="fr-FR" sz="1600" dirty="0">
              <a:solidFill>
                <a:prstClr val="black"/>
              </a:solidFill>
            </a:endParaRPr>
          </a:p>
        </p:txBody>
      </p:sp>
      <p:sp>
        <p:nvSpPr>
          <p:cNvPr id="11" name="Rectangle 6">
            <a:extLst>
              <a:ext uri="{FF2B5EF4-FFF2-40B4-BE49-F238E27FC236}">
                <a16:creationId xmlns:a16="http://schemas.microsoft.com/office/drawing/2014/main" id="{10749FA2-59A5-4006-A73B-45041650A3BE}"/>
              </a:ext>
            </a:extLst>
          </p:cNvPr>
          <p:cNvSpPr>
            <a:spLocks noChangeArrowheads="1"/>
          </p:cNvSpPr>
          <p:nvPr/>
        </p:nvSpPr>
        <p:spPr bwMode="auto">
          <a:xfrm>
            <a:off x="6109066" y="5136892"/>
            <a:ext cx="2692947" cy="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993"/>
            <a:r>
              <a:rPr lang="fr-FR" altLang="en-US" sz="1600" dirty="0">
                <a:latin typeface="+mn-lt"/>
              </a:rPr>
              <a:t>Artefacts et résultats des tests</a:t>
            </a:r>
          </a:p>
        </p:txBody>
      </p:sp>
      <p:sp>
        <p:nvSpPr>
          <p:cNvPr id="13" name="Rectangle 9">
            <a:extLst>
              <a:ext uri="{FF2B5EF4-FFF2-40B4-BE49-F238E27FC236}">
                <a16:creationId xmlns:a16="http://schemas.microsoft.com/office/drawing/2014/main" id="{A9335C4B-3F31-482C-BF6C-C9BC6D50BFF8}"/>
              </a:ext>
            </a:extLst>
          </p:cNvPr>
          <p:cNvSpPr>
            <a:spLocks noChangeArrowheads="1"/>
          </p:cNvSpPr>
          <p:nvPr/>
        </p:nvSpPr>
        <p:spPr bwMode="auto">
          <a:xfrm>
            <a:off x="3697957" y="1552031"/>
            <a:ext cx="7391400" cy="66360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03" tIns="42852" rIns="85703" bIns="42852" numCol="1" anchor="t" anchorCtr="0" compatLnSpc="1">
            <a:prstTxWarp prst="textNoShape">
              <a:avLst/>
            </a:prstTxWarp>
          </a:bodyPr>
          <a:lstStyle/>
          <a:p>
            <a:pPr defTabSz="584697"/>
            <a:endParaRPr lang="fr-FR" sz="1600">
              <a:solidFill>
                <a:prstClr val="black"/>
              </a:solidFill>
            </a:endParaRPr>
          </a:p>
        </p:txBody>
      </p:sp>
      <p:sp>
        <p:nvSpPr>
          <p:cNvPr id="14" name="Rectangle 10">
            <a:extLst>
              <a:ext uri="{FF2B5EF4-FFF2-40B4-BE49-F238E27FC236}">
                <a16:creationId xmlns:a16="http://schemas.microsoft.com/office/drawing/2014/main" id="{A80237D8-925A-4810-BCD4-00AEED36C015}"/>
              </a:ext>
            </a:extLst>
          </p:cNvPr>
          <p:cNvSpPr>
            <a:spLocks noChangeArrowheads="1"/>
          </p:cNvSpPr>
          <p:nvPr/>
        </p:nvSpPr>
        <p:spPr bwMode="auto">
          <a:xfrm>
            <a:off x="6908066" y="1635353"/>
            <a:ext cx="17672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993"/>
            <a:r>
              <a:rPr lang="fr-FR" altLang="en-US" sz="1600" dirty="0">
                <a:solidFill>
                  <a:srgbClr val="FFFFFF"/>
                </a:solidFill>
                <a:latin typeface="+mn-lt"/>
              </a:rPr>
              <a:t>Contrôle de version</a:t>
            </a:r>
            <a:endParaRPr lang="fr-FR" altLang="en-US" sz="1600" dirty="0">
              <a:solidFill>
                <a:prstClr val="black"/>
              </a:solidFill>
              <a:latin typeface="+mn-lt"/>
            </a:endParaRPr>
          </a:p>
        </p:txBody>
      </p:sp>
      <p:sp>
        <p:nvSpPr>
          <p:cNvPr id="15" name="Rectangle 11">
            <a:extLst>
              <a:ext uri="{FF2B5EF4-FFF2-40B4-BE49-F238E27FC236}">
                <a16:creationId xmlns:a16="http://schemas.microsoft.com/office/drawing/2014/main" id="{65DE24C1-523E-4075-906E-1A876BC96CAB}"/>
              </a:ext>
            </a:extLst>
          </p:cNvPr>
          <p:cNvSpPr>
            <a:spLocks noChangeArrowheads="1"/>
          </p:cNvSpPr>
          <p:nvPr/>
        </p:nvSpPr>
        <p:spPr bwMode="auto">
          <a:xfrm>
            <a:off x="5218445" y="1890370"/>
            <a:ext cx="51969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993"/>
            <a:r>
              <a:rPr lang="fr-FR" altLang="en-US" sz="1600" dirty="0">
                <a:solidFill>
                  <a:srgbClr val="FFFFFF"/>
                </a:solidFill>
                <a:latin typeface="+mn-lt"/>
              </a:rPr>
              <a:t>Code app, Contrats autonomes, Code Infra, Configuration</a:t>
            </a:r>
            <a:endParaRPr lang="fr-FR" altLang="en-US" sz="1600" dirty="0">
              <a:solidFill>
                <a:prstClr val="black"/>
              </a:solidFill>
              <a:latin typeface="+mn-lt"/>
            </a:endParaRPr>
          </a:p>
        </p:txBody>
      </p:sp>
      <p:sp>
        <p:nvSpPr>
          <p:cNvPr id="17" name="Rectangle 15">
            <a:extLst>
              <a:ext uri="{FF2B5EF4-FFF2-40B4-BE49-F238E27FC236}">
                <a16:creationId xmlns:a16="http://schemas.microsoft.com/office/drawing/2014/main" id="{48DCAD37-211E-409D-B26B-B461DF68F323}"/>
              </a:ext>
            </a:extLst>
          </p:cNvPr>
          <p:cNvSpPr>
            <a:spLocks noChangeArrowheads="1"/>
          </p:cNvSpPr>
          <p:nvPr/>
        </p:nvSpPr>
        <p:spPr bwMode="auto">
          <a:xfrm>
            <a:off x="3697957" y="2900063"/>
            <a:ext cx="1464132" cy="133910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03" tIns="42852" rIns="85703" bIns="42852" numCol="1" anchor="t" anchorCtr="0" compatLnSpc="1">
            <a:prstTxWarp prst="textNoShape">
              <a:avLst/>
            </a:prstTxWarp>
          </a:bodyPr>
          <a:lstStyle/>
          <a:p>
            <a:pPr defTabSz="584697"/>
            <a:endParaRPr lang="fr-FR" sz="1600">
              <a:solidFill>
                <a:prstClr val="black"/>
              </a:solidFill>
            </a:endParaRPr>
          </a:p>
        </p:txBody>
      </p:sp>
      <p:sp>
        <p:nvSpPr>
          <p:cNvPr id="18" name="Rectangle 16">
            <a:extLst>
              <a:ext uri="{FF2B5EF4-FFF2-40B4-BE49-F238E27FC236}">
                <a16:creationId xmlns:a16="http://schemas.microsoft.com/office/drawing/2014/main" id="{E4D748DB-DB18-435F-8197-27D2DE1238E7}"/>
              </a:ext>
            </a:extLst>
          </p:cNvPr>
          <p:cNvSpPr>
            <a:spLocks noChangeArrowheads="1"/>
          </p:cNvSpPr>
          <p:nvPr/>
        </p:nvSpPr>
        <p:spPr bwMode="auto">
          <a:xfrm>
            <a:off x="3965679" y="3261292"/>
            <a:ext cx="9286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56993"/>
            <a:r>
              <a:rPr lang="fr-FR" altLang="en-US" sz="1600" dirty="0">
                <a:solidFill>
                  <a:srgbClr val="FFFFFF"/>
                </a:solidFill>
                <a:latin typeface="+mn-lt"/>
              </a:rPr>
              <a:t>Obtention des sources</a:t>
            </a:r>
            <a:endParaRPr lang="fr-FR" altLang="en-US" sz="1600" dirty="0">
              <a:solidFill>
                <a:prstClr val="black"/>
              </a:solidFill>
              <a:latin typeface="+mn-lt"/>
            </a:endParaRPr>
          </a:p>
        </p:txBody>
      </p:sp>
      <p:sp>
        <p:nvSpPr>
          <p:cNvPr id="20" name="Rectangle 19">
            <a:extLst>
              <a:ext uri="{FF2B5EF4-FFF2-40B4-BE49-F238E27FC236}">
                <a16:creationId xmlns:a16="http://schemas.microsoft.com/office/drawing/2014/main" id="{99684DC1-F6AF-4953-8143-A97B1112F0BA}"/>
              </a:ext>
            </a:extLst>
          </p:cNvPr>
          <p:cNvSpPr>
            <a:spLocks noChangeArrowheads="1"/>
          </p:cNvSpPr>
          <p:nvPr/>
        </p:nvSpPr>
        <p:spPr bwMode="auto">
          <a:xfrm>
            <a:off x="7198772" y="3313697"/>
            <a:ext cx="736339" cy="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993"/>
            <a:r>
              <a:rPr lang="fr-FR" altLang="en-US" sz="1600" dirty="0">
                <a:solidFill>
                  <a:srgbClr val="FFFFFF"/>
                </a:solidFill>
                <a:latin typeface="+mn-lt"/>
              </a:rPr>
              <a:t>Release </a:t>
            </a:r>
            <a:endParaRPr lang="fr-FR" altLang="en-US" sz="1600" dirty="0">
              <a:solidFill>
                <a:prstClr val="black"/>
              </a:solidFill>
              <a:latin typeface="+mn-lt"/>
            </a:endParaRPr>
          </a:p>
        </p:txBody>
      </p:sp>
      <p:pic>
        <p:nvPicPr>
          <p:cNvPr id="29" name="Picture 4">
            <a:extLst>
              <a:ext uri="{FF2B5EF4-FFF2-40B4-BE49-F238E27FC236}">
                <a16:creationId xmlns:a16="http://schemas.microsoft.com/office/drawing/2014/main" id="{AB1B07A3-829E-492F-9F89-38D901FD0328}"/>
              </a:ext>
            </a:extLst>
          </p:cNvPr>
          <p:cNvPicPr>
            <a:picLocks noChangeAspect="1"/>
          </p:cNvPicPr>
          <p:nvPr/>
        </p:nvPicPr>
        <p:blipFill>
          <a:blip r:embed="rId3"/>
          <a:stretch>
            <a:fillRect/>
          </a:stretch>
        </p:blipFill>
        <p:spPr>
          <a:xfrm>
            <a:off x="3121893" y="1284525"/>
            <a:ext cx="473579" cy="473579"/>
          </a:xfrm>
          <a:prstGeom prst="rect">
            <a:avLst/>
          </a:prstGeom>
        </p:spPr>
      </p:pic>
      <p:sp>
        <p:nvSpPr>
          <p:cNvPr id="30" name="APP 2">
            <a:extLst>
              <a:ext uri="{FF2B5EF4-FFF2-40B4-BE49-F238E27FC236}">
                <a16:creationId xmlns:a16="http://schemas.microsoft.com/office/drawing/2014/main" id="{0927989B-BACE-4B45-A1C6-2CFAFD18AB32}"/>
              </a:ext>
            </a:extLst>
          </p:cNvPr>
          <p:cNvSpPr>
            <a:spLocks noEditPoints="1"/>
          </p:cNvSpPr>
          <p:nvPr/>
        </p:nvSpPr>
        <p:spPr bwMode="auto">
          <a:xfrm>
            <a:off x="9800143" y="5024832"/>
            <a:ext cx="324143" cy="40459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1"/>
          </a:solidFill>
          <a:ln>
            <a:noFill/>
          </a:ln>
        </p:spPr>
        <p:txBody>
          <a:bodyPr vert="horz" wrap="square" lIns="83961" tIns="41980" rIns="83961" bIns="41980" numCol="1" anchor="t" anchorCtr="0" compatLnSpc="1">
            <a:prstTxWarp prst="textNoShape">
              <a:avLst/>
            </a:prstTxWarp>
          </a:bodyPr>
          <a:lstStyle/>
          <a:p>
            <a:pPr defTabSz="839253">
              <a:defRPr/>
            </a:pPr>
            <a:endParaRPr lang="fr-FR" sz="1600">
              <a:solidFill>
                <a:srgbClr val="000000"/>
              </a:solidFill>
            </a:endParaRPr>
          </a:p>
        </p:txBody>
      </p:sp>
      <p:sp>
        <p:nvSpPr>
          <p:cNvPr id="33" name="Rectangle 32">
            <a:extLst>
              <a:ext uri="{FF2B5EF4-FFF2-40B4-BE49-F238E27FC236}">
                <a16:creationId xmlns:a16="http://schemas.microsoft.com/office/drawing/2014/main" id="{2A1B763D-F4AD-4510-A7D9-72A00C6B3A81}"/>
              </a:ext>
            </a:extLst>
          </p:cNvPr>
          <p:cNvSpPr/>
          <p:nvPr/>
        </p:nvSpPr>
        <p:spPr>
          <a:xfrm>
            <a:off x="1434259" y="3021508"/>
            <a:ext cx="1515371" cy="9243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4697"/>
            <a:r>
              <a:rPr lang="fr-FR" sz="1600">
                <a:solidFill>
                  <a:prstClr val="white"/>
                </a:solidFill>
              </a:rPr>
              <a:t>Backlog</a:t>
            </a:r>
          </a:p>
        </p:txBody>
      </p:sp>
      <p:sp>
        <p:nvSpPr>
          <p:cNvPr id="38" name="people_12" title="Icon of three people">
            <a:extLst>
              <a:ext uri="{FF2B5EF4-FFF2-40B4-BE49-F238E27FC236}">
                <a16:creationId xmlns:a16="http://schemas.microsoft.com/office/drawing/2014/main" id="{DD5839E3-AD53-4EEF-B96A-8B20D0D2591B}"/>
              </a:ext>
            </a:extLst>
          </p:cNvPr>
          <p:cNvSpPr>
            <a:spLocks noChangeAspect="1" noEditPoints="1"/>
          </p:cNvSpPr>
          <p:nvPr/>
        </p:nvSpPr>
        <p:spPr bwMode="auto">
          <a:xfrm>
            <a:off x="368818" y="3034404"/>
            <a:ext cx="877440" cy="74860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a:solidFill>
                <a:srgbClr val="353535"/>
              </a:solidFill>
              <a:latin typeface="Segoe UI Semilight"/>
            </a:endParaRPr>
          </a:p>
        </p:txBody>
      </p:sp>
      <p:cxnSp>
        <p:nvCxnSpPr>
          <p:cNvPr id="45" name="Connecteur droit avec flèche 261">
            <a:extLst>
              <a:ext uri="{FF2B5EF4-FFF2-40B4-BE49-F238E27FC236}">
                <a16:creationId xmlns:a16="http://schemas.microsoft.com/office/drawing/2014/main" id="{4E5BFD47-F634-4E53-AFF4-D097D3393DE7}"/>
              </a:ext>
            </a:extLst>
          </p:cNvPr>
          <p:cNvCxnSpPr>
            <a:cxnSpLocks/>
          </p:cNvCxnSpPr>
          <p:nvPr/>
        </p:nvCxnSpPr>
        <p:spPr>
          <a:xfrm>
            <a:off x="4375570" y="4262400"/>
            <a:ext cx="3369" cy="611923"/>
          </a:xfrm>
          <a:prstGeom prst="straightConnector1">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necteur droit avec flèche 261">
            <a:extLst>
              <a:ext uri="{FF2B5EF4-FFF2-40B4-BE49-F238E27FC236}">
                <a16:creationId xmlns:a16="http://schemas.microsoft.com/office/drawing/2014/main" id="{CD52E33D-1E1D-4756-8EC6-A3B22EAC4EDE}"/>
              </a:ext>
            </a:extLst>
          </p:cNvPr>
          <p:cNvCxnSpPr>
            <a:cxnSpLocks/>
          </p:cNvCxnSpPr>
          <p:nvPr/>
        </p:nvCxnSpPr>
        <p:spPr>
          <a:xfrm>
            <a:off x="5925948" y="4251191"/>
            <a:ext cx="3369" cy="611923"/>
          </a:xfrm>
          <a:prstGeom prst="straightConnector1">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15">
            <a:extLst>
              <a:ext uri="{FF2B5EF4-FFF2-40B4-BE49-F238E27FC236}">
                <a16:creationId xmlns:a16="http://schemas.microsoft.com/office/drawing/2014/main" id="{A7015AE3-4735-449C-B0E3-CED518D92886}"/>
              </a:ext>
            </a:extLst>
          </p:cNvPr>
          <p:cNvSpPr>
            <a:spLocks noChangeArrowheads="1"/>
          </p:cNvSpPr>
          <p:nvPr/>
        </p:nvSpPr>
        <p:spPr bwMode="auto">
          <a:xfrm>
            <a:off x="5242912" y="2878757"/>
            <a:ext cx="1464132" cy="133910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03" tIns="42852" rIns="85703" bIns="42852" numCol="1" anchor="t" anchorCtr="0" compatLnSpc="1">
            <a:prstTxWarp prst="textNoShape">
              <a:avLst/>
            </a:prstTxWarp>
          </a:bodyPr>
          <a:lstStyle/>
          <a:p>
            <a:pPr defTabSz="584697"/>
            <a:endParaRPr lang="fr-FR" sz="1600">
              <a:solidFill>
                <a:prstClr val="black"/>
              </a:solidFill>
            </a:endParaRPr>
          </a:p>
        </p:txBody>
      </p:sp>
      <p:sp>
        <p:nvSpPr>
          <p:cNvPr id="50" name="Rectangle 15">
            <a:extLst>
              <a:ext uri="{FF2B5EF4-FFF2-40B4-BE49-F238E27FC236}">
                <a16:creationId xmlns:a16="http://schemas.microsoft.com/office/drawing/2014/main" id="{827632B9-93A6-4F0E-BB63-7415234BFDC0}"/>
              </a:ext>
            </a:extLst>
          </p:cNvPr>
          <p:cNvSpPr>
            <a:spLocks noChangeArrowheads="1"/>
          </p:cNvSpPr>
          <p:nvPr/>
        </p:nvSpPr>
        <p:spPr bwMode="auto">
          <a:xfrm>
            <a:off x="6783735" y="2883698"/>
            <a:ext cx="1464132" cy="133910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03" tIns="42852" rIns="85703" bIns="42852" numCol="1" anchor="t" anchorCtr="0" compatLnSpc="1">
            <a:prstTxWarp prst="textNoShape">
              <a:avLst/>
            </a:prstTxWarp>
          </a:bodyPr>
          <a:lstStyle/>
          <a:p>
            <a:pPr defTabSz="584697"/>
            <a:endParaRPr lang="fr-FR" sz="1600">
              <a:solidFill>
                <a:prstClr val="black"/>
              </a:solidFill>
            </a:endParaRPr>
          </a:p>
        </p:txBody>
      </p:sp>
      <p:cxnSp>
        <p:nvCxnSpPr>
          <p:cNvPr id="52" name="Connecteur droit avec flèche 261">
            <a:extLst>
              <a:ext uri="{FF2B5EF4-FFF2-40B4-BE49-F238E27FC236}">
                <a16:creationId xmlns:a16="http://schemas.microsoft.com/office/drawing/2014/main" id="{366AFB12-AC29-4695-81AA-E8385A44D965}"/>
              </a:ext>
            </a:extLst>
          </p:cNvPr>
          <p:cNvCxnSpPr>
            <a:cxnSpLocks/>
          </p:cNvCxnSpPr>
          <p:nvPr/>
        </p:nvCxnSpPr>
        <p:spPr>
          <a:xfrm>
            <a:off x="4372201" y="2231997"/>
            <a:ext cx="3369" cy="611923"/>
          </a:xfrm>
          <a:prstGeom prst="straightConnector1">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eur droit avec flèche 261">
            <a:extLst>
              <a:ext uri="{FF2B5EF4-FFF2-40B4-BE49-F238E27FC236}">
                <a16:creationId xmlns:a16="http://schemas.microsoft.com/office/drawing/2014/main" id="{768CF18E-4599-4562-B17B-FA44EBB12AED}"/>
              </a:ext>
            </a:extLst>
          </p:cNvPr>
          <p:cNvCxnSpPr>
            <a:cxnSpLocks/>
          </p:cNvCxnSpPr>
          <p:nvPr/>
        </p:nvCxnSpPr>
        <p:spPr>
          <a:xfrm>
            <a:off x="6109066" y="4264481"/>
            <a:ext cx="3369" cy="611923"/>
          </a:xfrm>
          <a:prstGeom prst="straightConnector1">
            <a:avLst/>
          </a:prstGeom>
          <a:ln w="38100">
            <a:solidFill>
              <a:srgbClr val="62626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Connecteur droit avec flèche 261">
            <a:extLst>
              <a:ext uri="{FF2B5EF4-FFF2-40B4-BE49-F238E27FC236}">
                <a16:creationId xmlns:a16="http://schemas.microsoft.com/office/drawing/2014/main" id="{2E1ED27C-94AB-4E87-AAB5-E9DFE0E920CB}"/>
              </a:ext>
            </a:extLst>
          </p:cNvPr>
          <p:cNvCxnSpPr>
            <a:cxnSpLocks/>
          </p:cNvCxnSpPr>
          <p:nvPr/>
        </p:nvCxnSpPr>
        <p:spPr>
          <a:xfrm>
            <a:off x="7362640" y="4237901"/>
            <a:ext cx="3369" cy="611923"/>
          </a:xfrm>
          <a:prstGeom prst="straightConnector1">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Connecteur droit avec flèche 261">
            <a:extLst>
              <a:ext uri="{FF2B5EF4-FFF2-40B4-BE49-F238E27FC236}">
                <a16:creationId xmlns:a16="http://schemas.microsoft.com/office/drawing/2014/main" id="{D33EDF72-CDE3-45A2-AB92-28E5CDCE3C90}"/>
              </a:ext>
            </a:extLst>
          </p:cNvPr>
          <p:cNvCxnSpPr>
            <a:cxnSpLocks/>
          </p:cNvCxnSpPr>
          <p:nvPr/>
        </p:nvCxnSpPr>
        <p:spPr>
          <a:xfrm>
            <a:off x="7545758" y="4251191"/>
            <a:ext cx="3369" cy="611923"/>
          </a:xfrm>
          <a:prstGeom prst="straightConnector1">
            <a:avLst/>
          </a:prstGeom>
          <a:ln w="38100">
            <a:solidFill>
              <a:srgbClr val="62626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Connecteur droit avec flèche 261">
            <a:extLst>
              <a:ext uri="{FF2B5EF4-FFF2-40B4-BE49-F238E27FC236}">
                <a16:creationId xmlns:a16="http://schemas.microsoft.com/office/drawing/2014/main" id="{51C4BD59-7D77-47CC-B3EF-1626D43DB41E}"/>
              </a:ext>
            </a:extLst>
          </p:cNvPr>
          <p:cNvCxnSpPr>
            <a:cxnSpLocks/>
          </p:cNvCxnSpPr>
          <p:nvPr/>
        </p:nvCxnSpPr>
        <p:spPr>
          <a:xfrm flipH="1">
            <a:off x="8220248" y="3855021"/>
            <a:ext cx="871840" cy="0"/>
          </a:xfrm>
          <a:prstGeom prst="straightConnector1">
            <a:avLst/>
          </a:prstGeom>
          <a:ln w="38100">
            <a:solidFill>
              <a:srgbClr val="62626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eur droit avec flèche 261">
            <a:extLst>
              <a:ext uri="{FF2B5EF4-FFF2-40B4-BE49-F238E27FC236}">
                <a16:creationId xmlns:a16="http://schemas.microsoft.com/office/drawing/2014/main" id="{7C1828F5-4A84-457F-9E59-91654FE4128C}"/>
              </a:ext>
            </a:extLst>
          </p:cNvPr>
          <p:cNvCxnSpPr>
            <a:cxnSpLocks/>
          </p:cNvCxnSpPr>
          <p:nvPr/>
        </p:nvCxnSpPr>
        <p:spPr>
          <a:xfrm flipH="1">
            <a:off x="8247867" y="3502653"/>
            <a:ext cx="871840" cy="0"/>
          </a:xfrm>
          <a:prstGeom prst="straightConnector1">
            <a:avLst/>
          </a:prstGeom>
          <a:ln w="38100">
            <a:solidFill>
              <a:srgbClr val="62626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onnecteur droit avec flèche 261">
            <a:extLst>
              <a:ext uri="{FF2B5EF4-FFF2-40B4-BE49-F238E27FC236}">
                <a16:creationId xmlns:a16="http://schemas.microsoft.com/office/drawing/2014/main" id="{75899598-2322-4AAD-8D2F-380723CCF717}"/>
              </a:ext>
            </a:extLst>
          </p:cNvPr>
          <p:cNvCxnSpPr>
            <a:cxnSpLocks/>
          </p:cNvCxnSpPr>
          <p:nvPr/>
        </p:nvCxnSpPr>
        <p:spPr>
          <a:xfrm flipH="1">
            <a:off x="8220248" y="3191311"/>
            <a:ext cx="871840" cy="0"/>
          </a:xfrm>
          <a:prstGeom prst="straightConnector1">
            <a:avLst/>
          </a:prstGeom>
          <a:ln w="38100">
            <a:solidFill>
              <a:srgbClr val="62626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5F02B00-20C4-4D53-A4D6-47029B38FFCC}"/>
              </a:ext>
            </a:extLst>
          </p:cNvPr>
          <p:cNvSpPr/>
          <p:nvPr/>
        </p:nvSpPr>
        <p:spPr>
          <a:xfrm>
            <a:off x="9147640" y="2945188"/>
            <a:ext cx="1953292" cy="338554"/>
          </a:xfrm>
          <a:prstGeom prst="rect">
            <a:avLst/>
          </a:prstGeom>
        </p:spPr>
        <p:txBody>
          <a:bodyPr wrap="none">
            <a:spAutoFit/>
          </a:bodyPr>
          <a:lstStyle/>
          <a:p>
            <a:pPr algn="ctr" defTabSz="584697"/>
            <a:r>
              <a:rPr lang="fr-FR" sz="1600" dirty="0"/>
              <a:t>Environnement Dev</a:t>
            </a:r>
          </a:p>
        </p:txBody>
      </p:sp>
      <p:sp>
        <p:nvSpPr>
          <p:cNvPr id="70" name="Rectangle 69">
            <a:extLst>
              <a:ext uri="{FF2B5EF4-FFF2-40B4-BE49-F238E27FC236}">
                <a16:creationId xmlns:a16="http://schemas.microsoft.com/office/drawing/2014/main" id="{FC92C79B-98D8-4EB6-89B0-140033FCBFD2}"/>
              </a:ext>
            </a:extLst>
          </p:cNvPr>
          <p:cNvSpPr/>
          <p:nvPr/>
        </p:nvSpPr>
        <p:spPr>
          <a:xfrm>
            <a:off x="9153050" y="3319183"/>
            <a:ext cx="1889684" cy="338554"/>
          </a:xfrm>
          <a:prstGeom prst="rect">
            <a:avLst/>
          </a:prstGeom>
        </p:spPr>
        <p:txBody>
          <a:bodyPr wrap="none">
            <a:spAutoFit/>
          </a:bodyPr>
          <a:lstStyle/>
          <a:p>
            <a:pPr algn="ctr" defTabSz="584697"/>
            <a:r>
              <a:rPr lang="fr-FR" sz="1600" dirty="0"/>
              <a:t>Environnement QA</a:t>
            </a:r>
          </a:p>
        </p:txBody>
      </p:sp>
      <p:sp>
        <p:nvSpPr>
          <p:cNvPr id="71" name="Rectangle 70">
            <a:extLst>
              <a:ext uri="{FF2B5EF4-FFF2-40B4-BE49-F238E27FC236}">
                <a16:creationId xmlns:a16="http://schemas.microsoft.com/office/drawing/2014/main" id="{CA376FBD-B20E-4567-BC5C-2F9A5E1149FD}"/>
              </a:ext>
            </a:extLst>
          </p:cNvPr>
          <p:cNvSpPr/>
          <p:nvPr/>
        </p:nvSpPr>
        <p:spPr>
          <a:xfrm>
            <a:off x="9147637" y="3678957"/>
            <a:ext cx="2593403" cy="338554"/>
          </a:xfrm>
          <a:prstGeom prst="rect">
            <a:avLst/>
          </a:prstGeom>
        </p:spPr>
        <p:txBody>
          <a:bodyPr wrap="none">
            <a:spAutoFit/>
          </a:bodyPr>
          <a:lstStyle/>
          <a:p>
            <a:pPr algn="ctr" defTabSz="584697"/>
            <a:r>
              <a:rPr lang="fr-FR" sz="1600" dirty="0"/>
              <a:t>Environnement Production</a:t>
            </a:r>
          </a:p>
        </p:txBody>
      </p:sp>
      <p:sp>
        <p:nvSpPr>
          <p:cNvPr id="35" name="Rectangle 16">
            <a:extLst>
              <a:ext uri="{FF2B5EF4-FFF2-40B4-BE49-F238E27FC236}">
                <a16:creationId xmlns:a16="http://schemas.microsoft.com/office/drawing/2014/main" id="{21632A06-BEFB-404D-92AC-4D0F1C6D01A4}"/>
              </a:ext>
            </a:extLst>
          </p:cNvPr>
          <p:cNvSpPr>
            <a:spLocks noChangeArrowheads="1"/>
          </p:cNvSpPr>
          <p:nvPr/>
        </p:nvSpPr>
        <p:spPr bwMode="auto">
          <a:xfrm>
            <a:off x="5382417" y="3312977"/>
            <a:ext cx="11952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56993"/>
            <a:r>
              <a:rPr lang="fr-FR" altLang="en-US" sz="1600" dirty="0">
                <a:solidFill>
                  <a:srgbClr val="FFFFFF"/>
                </a:solidFill>
                <a:latin typeface="+mn-lt"/>
              </a:rPr>
              <a:t>Tâches de </a:t>
            </a:r>
            <a:r>
              <a:rPr lang="fr-FR" altLang="en-US" sz="1600" dirty="0" err="1">
                <a:solidFill>
                  <a:srgbClr val="FFFFFF"/>
                </a:solidFill>
                <a:latin typeface="+mn-lt"/>
              </a:rPr>
              <a:t>constructionBuild</a:t>
            </a:r>
            <a:endParaRPr lang="fr-FR" altLang="en-US" sz="1600" dirty="0">
              <a:solidFill>
                <a:prstClr val="black"/>
              </a:solidFill>
              <a:latin typeface="+mn-lt"/>
            </a:endParaRPr>
          </a:p>
        </p:txBody>
      </p:sp>
      <p:sp>
        <p:nvSpPr>
          <p:cNvPr id="72" name="Rectangle 16">
            <a:extLst>
              <a:ext uri="{FF2B5EF4-FFF2-40B4-BE49-F238E27FC236}">
                <a16:creationId xmlns:a16="http://schemas.microsoft.com/office/drawing/2014/main" id="{9FED028F-26A2-46A4-8A44-D63F2AD51B6D}"/>
              </a:ext>
            </a:extLst>
          </p:cNvPr>
          <p:cNvSpPr>
            <a:spLocks noChangeArrowheads="1"/>
          </p:cNvSpPr>
          <p:nvPr/>
        </p:nvSpPr>
        <p:spPr bwMode="auto">
          <a:xfrm>
            <a:off x="6855998" y="3290570"/>
            <a:ext cx="12354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56993"/>
            <a:r>
              <a:rPr lang="fr-FR" altLang="en-US" sz="1600" dirty="0">
                <a:solidFill>
                  <a:srgbClr val="FFFFFF"/>
                </a:solidFill>
                <a:latin typeface="+mn-lt"/>
              </a:rPr>
              <a:t>Gestion de Release</a:t>
            </a:r>
            <a:endParaRPr lang="fr-FR" altLang="en-US" sz="1600" dirty="0">
              <a:solidFill>
                <a:prstClr val="black"/>
              </a:solidFill>
              <a:latin typeface="+mn-lt"/>
            </a:endParaRPr>
          </a:p>
        </p:txBody>
      </p:sp>
      <p:cxnSp>
        <p:nvCxnSpPr>
          <p:cNvPr id="74" name="Connector: Elbow 73">
            <a:extLst>
              <a:ext uri="{FF2B5EF4-FFF2-40B4-BE49-F238E27FC236}">
                <a16:creationId xmlns:a16="http://schemas.microsoft.com/office/drawing/2014/main" id="{3B9AEEBD-901C-4D03-A1F2-F55FC46C042E}"/>
              </a:ext>
            </a:extLst>
          </p:cNvPr>
          <p:cNvCxnSpPr>
            <a:stCxn id="33" idx="0"/>
            <a:endCxn id="13" idx="1"/>
          </p:cNvCxnSpPr>
          <p:nvPr/>
        </p:nvCxnSpPr>
        <p:spPr>
          <a:xfrm rot="5400000" flipH="1" flipV="1">
            <a:off x="2376113" y="1699664"/>
            <a:ext cx="1137676" cy="1506012"/>
          </a:xfrm>
          <a:prstGeom prst="bentConnector2">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8DBFD6BF-461E-4FE7-8F7E-759F5C052F1C}"/>
              </a:ext>
            </a:extLst>
          </p:cNvPr>
          <p:cNvCxnSpPr>
            <a:cxnSpLocks/>
            <a:stCxn id="10" idx="2"/>
            <a:endCxn id="33" idx="2"/>
          </p:cNvCxnSpPr>
          <p:nvPr/>
        </p:nvCxnSpPr>
        <p:spPr>
          <a:xfrm rot="5400000" flipH="1">
            <a:off x="3982940" y="2154863"/>
            <a:ext cx="1635390" cy="5217379"/>
          </a:xfrm>
          <a:prstGeom prst="bentConnector3">
            <a:avLst>
              <a:gd name="adj1" fmla="val -31913"/>
            </a:avLst>
          </a:prstGeom>
          <a:ln w="38100">
            <a:solidFill>
              <a:srgbClr val="62626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8271EA2-BB8E-415C-80D4-7128B4300D05}"/>
              </a:ext>
            </a:extLst>
          </p:cNvPr>
          <p:cNvSpPr/>
          <p:nvPr/>
        </p:nvSpPr>
        <p:spPr>
          <a:xfrm>
            <a:off x="3516013" y="6183704"/>
            <a:ext cx="2366353" cy="338554"/>
          </a:xfrm>
          <a:prstGeom prst="rect">
            <a:avLst/>
          </a:prstGeom>
        </p:spPr>
        <p:txBody>
          <a:bodyPr wrap="none">
            <a:spAutoFit/>
          </a:bodyPr>
          <a:lstStyle/>
          <a:p>
            <a:pPr algn="ctr" defTabSz="584697"/>
            <a:r>
              <a:rPr lang="fr-FR" sz="1600" dirty="0"/>
              <a:t>Amélioration en continu</a:t>
            </a:r>
          </a:p>
        </p:txBody>
      </p:sp>
    </p:spTree>
    <p:extLst>
      <p:ext uri="{BB962C8B-B14F-4D97-AF65-F5344CB8AC3E}">
        <p14:creationId xmlns:p14="http://schemas.microsoft.com/office/powerpoint/2010/main" val="1444064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0AA5-5822-4508-9DE3-D07EF80D36FC}"/>
              </a:ext>
            </a:extLst>
          </p:cNvPr>
          <p:cNvSpPr>
            <a:spLocks noGrp="1"/>
          </p:cNvSpPr>
          <p:nvPr>
            <p:ph type="title"/>
          </p:nvPr>
        </p:nvSpPr>
        <p:spPr>
          <a:xfrm>
            <a:off x="276811" y="238306"/>
            <a:ext cx="11889564" cy="860424"/>
          </a:xfrm>
        </p:spPr>
        <p:txBody>
          <a:bodyPr/>
          <a:lstStyle/>
          <a:p>
            <a:r>
              <a:rPr lang="fr-FR" dirty="0"/>
              <a:t>En guise de conclusion…</a:t>
            </a:r>
            <a:br>
              <a:rPr lang="fr-FR" dirty="0">
                <a:solidFill>
                  <a:srgbClr val="0078D7"/>
                </a:solidFill>
                <a:latin typeface="Segoe UI" panose="020B0502040204020203" pitchFamily="34" charset="0"/>
                <a:cs typeface="Segoe UI" panose="020B0502040204020203" pitchFamily="34" charset="0"/>
              </a:rPr>
            </a:br>
            <a:r>
              <a:rPr lang="fr-FR" sz="2600" dirty="0">
                <a:solidFill>
                  <a:srgbClr val="0078D7"/>
                </a:solidFill>
                <a:latin typeface="Segoe UI" panose="020B0502040204020203" pitchFamily="34" charset="0"/>
                <a:cs typeface="Segoe UI" panose="020B0502040204020203" pitchFamily="34" charset="0"/>
              </a:rPr>
              <a:t>Le développement d’une application blockchain de bout en bout suppose toute l’intégration avec le reste… </a:t>
            </a:r>
          </a:p>
        </p:txBody>
      </p:sp>
      <p:sp>
        <p:nvSpPr>
          <p:cNvPr id="4" name="Rectangle 3">
            <a:extLst>
              <a:ext uri="{FF2B5EF4-FFF2-40B4-BE49-F238E27FC236}">
                <a16:creationId xmlns:a16="http://schemas.microsoft.com/office/drawing/2014/main" id="{570EBD4F-BCA1-489E-8254-68A0BDC97843}"/>
              </a:ext>
            </a:extLst>
          </p:cNvPr>
          <p:cNvSpPr/>
          <p:nvPr/>
        </p:nvSpPr>
        <p:spPr bwMode="auto">
          <a:xfrm>
            <a:off x="241573" y="6270182"/>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fr-FR" sz="16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Freeform: Shape 4">
            <a:extLst>
              <a:ext uri="{FF2B5EF4-FFF2-40B4-BE49-F238E27FC236}">
                <a16:creationId xmlns:a16="http://schemas.microsoft.com/office/drawing/2014/main" id="{3F9D1DFA-3A2C-407B-AEA7-56DF113A28CE}"/>
              </a:ext>
            </a:extLst>
          </p:cNvPr>
          <p:cNvSpPr/>
          <p:nvPr/>
        </p:nvSpPr>
        <p:spPr>
          <a:xfrm rot="16200000">
            <a:off x="7997659" y="5856604"/>
            <a:ext cx="569452" cy="1706392"/>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6" name="Freeform: Shape 5">
            <a:extLst>
              <a:ext uri="{FF2B5EF4-FFF2-40B4-BE49-F238E27FC236}">
                <a16:creationId xmlns:a16="http://schemas.microsoft.com/office/drawing/2014/main" id="{7F93C3B2-1703-4620-80AB-D5ACC720F68B}"/>
              </a:ext>
            </a:extLst>
          </p:cNvPr>
          <p:cNvSpPr/>
          <p:nvPr/>
        </p:nvSpPr>
        <p:spPr>
          <a:xfrm rot="16200000">
            <a:off x="6142354" y="5859089"/>
            <a:ext cx="564479" cy="1706393"/>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7" name="Freeform: Shape 6">
            <a:extLst>
              <a:ext uri="{FF2B5EF4-FFF2-40B4-BE49-F238E27FC236}">
                <a16:creationId xmlns:a16="http://schemas.microsoft.com/office/drawing/2014/main" id="{F56916E6-CF92-4524-9EF6-2B25FD333A1D}"/>
              </a:ext>
            </a:extLst>
          </p:cNvPr>
          <p:cNvSpPr/>
          <p:nvPr/>
        </p:nvSpPr>
        <p:spPr>
          <a:xfrm rot="16200000">
            <a:off x="9855450" y="5856601"/>
            <a:ext cx="569452" cy="1706396"/>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8" name="Freeform: Shape 7">
            <a:extLst>
              <a:ext uri="{FF2B5EF4-FFF2-40B4-BE49-F238E27FC236}">
                <a16:creationId xmlns:a16="http://schemas.microsoft.com/office/drawing/2014/main" id="{1D3F5E43-F8F7-4AD5-AF79-BD22215E902F}"/>
              </a:ext>
            </a:extLst>
          </p:cNvPr>
          <p:cNvSpPr/>
          <p:nvPr/>
        </p:nvSpPr>
        <p:spPr>
          <a:xfrm rot="16200000">
            <a:off x="11515070" y="6076018"/>
            <a:ext cx="552543" cy="1284468"/>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9" name="Freeform: Shape 8">
            <a:extLst>
              <a:ext uri="{FF2B5EF4-FFF2-40B4-BE49-F238E27FC236}">
                <a16:creationId xmlns:a16="http://schemas.microsoft.com/office/drawing/2014/main" id="{9F813DC2-F719-401D-84F8-D2F036E16D6A}"/>
              </a:ext>
            </a:extLst>
          </p:cNvPr>
          <p:cNvSpPr/>
          <p:nvPr/>
        </p:nvSpPr>
        <p:spPr>
          <a:xfrm rot="16200000">
            <a:off x="4305111" y="5861448"/>
            <a:ext cx="559761" cy="1706393"/>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grpSp>
        <p:nvGrpSpPr>
          <p:cNvPr id="10" name="Group 9">
            <a:extLst>
              <a:ext uri="{FF2B5EF4-FFF2-40B4-BE49-F238E27FC236}">
                <a16:creationId xmlns:a16="http://schemas.microsoft.com/office/drawing/2014/main" id="{4185725C-D6EA-454E-B762-177958F09941}"/>
              </a:ext>
            </a:extLst>
          </p:cNvPr>
          <p:cNvGrpSpPr/>
          <p:nvPr/>
        </p:nvGrpSpPr>
        <p:grpSpPr>
          <a:xfrm>
            <a:off x="5625824" y="3030874"/>
            <a:ext cx="1706393" cy="1979420"/>
            <a:chOff x="5492217" y="2951394"/>
            <a:chExt cx="1740610" cy="2019111"/>
          </a:xfrm>
        </p:grpSpPr>
        <p:sp>
          <p:nvSpPr>
            <p:cNvPr id="11" name="Hexagon 10">
              <a:extLst>
                <a:ext uri="{FF2B5EF4-FFF2-40B4-BE49-F238E27FC236}">
                  <a16:creationId xmlns:a16="http://schemas.microsoft.com/office/drawing/2014/main" id="{28E260E7-BB66-42BC-BCB6-1B60AE63012B}"/>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7A406D16-DF8D-450F-9B41-BF3FCC70166D}"/>
                </a:ext>
              </a:extLst>
            </p:cNvPr>
            <p:cNvSpPr txBox="1"/>
            <p:nvPr/>
          </p:nvSpPr>
          <p:spPr>
            <a:xfrm>
              <a:off x="5581963" y="3465333"/>
              <a:ext cx="1532684" cy="827324"/>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Déployer manuellement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le registre</a:t>
              </a:r>
            </a:p>
          </p:txBody>
        </p:sp>
      </p:grpSp>
      <p:grpSp>
        <p:nvGrpSpPr>
          <p:cNvPr id="13" name="Group 12">
            <a:extLst>
              <a:ext uri="{FF2B5EF4-FFF2-40B4-BE49-F238E27FC236}">
                <a16:creationId xmlns:a16="http://schemas.microsoft.com/office/drawing/2014/main" id="{27BD6DCE-FF09-4552-A843-4826A82D335C}"/>
              </a:ext>
            </a:extLst>
          </p:cNvPr>
          <p:cNvGrpSpPr/>
          <p:nvPr/>
        </p:nvGrpSpPr>
        <p:grpSpPr>
          <a:xfrm>
            <a:off x="7465545" y="3042460"/>
            <a:ext cx="1706393" cy="1979420"/>
            <a:chOff x="7368828" y="2963212"/>
            <a:chExt cx="1740610" cy="2019111"/>
          </a:xfrm>
        </p:grpSpPr>
        <p:sp>
          <p:nvSpPr>
            <p:cNvPr id="14" name="Hexagon 13">
              <a:extLst>
                <a:ext uri="{FF2B5EF4-FFF2-40B4-BE49-F238E27FC236}">
                  <a16:creationId xmlns:a16="http://schemas.microsoft.com/office/drawing/2014/main" id="{205EB34D-768E-476E-9D8A-528E3CDB3C89}"/>
                </a:ext>
              </a:extLst>
            </p:cNvPr>
            <p:cNvSpPr/>
            <p:nvPr/>
          </p:nvSpPr>
          <p:spPr>
            <a:xfrm rot="16200000">
              <a:off x="7229577" y="3102463"/>
              <a:ext cx="2019111" cy="1740610"/>
            </a:xfrm>
            <a:prstGeom prst="hexagon">
              <a:avLst/>
            </a:prstGeom>
            <a:solidFill>
              <a:schemeClr val="accent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15" name="TextBox 14">
              <a:extLst>
                <a:ext uri="{FF2B5EF4-FFF2-40B4-BE49-F238E27FC236}">
                  <a16:creationId xmlns:a16="http://schemas.microsoft.com/office/drawing/2014/main" id="{3D84B040-D6A4-442B-BC85-504095E91A9A}"/>
                </a:ext>
              </a:extLst>
            </p:cNvPr>
            <p:cNvSpPr txBox="1"/>
            <p:nvPr/>
          </p:nvSpPr>
          <p:spPr>
            <a:xfrm>
              <a:off x="7385182" y="3660397"/>
              <a:ext cx="1707897" cy="576166"/>
            </a:xfrm>
            <a:prstGeom prst="rect">
              <a:avLst/>
            </a:prstGeom>
            <a:noFill/>
            <a:ln>
              <a:noFill/>
            </a:ln>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a:ln>
                    <a:noFill/>
                  </a:ln>
                  <a:solidFill>
                    <a:srgbClr val="FFFFFF"/>
                  </a:solidFill>
                  <a:effectLst/>
                  <a:uLnTx/>
                  <a:uFillTx/>
                  <a:ea typeface="+mn-ea"/>
                  <a:cs typeface="Calibri Light"/>
                </a:rPr>
                <a:t>Écrire la logique métier</a:t>
              </a:r>
            </a:p>
          </p:txBody>
        </p:sp>
      </p:grpSp>
      <p:grpSp>
        <p:nvGrpSpPr>
          <p:cNvPr id="16" name="Group 15">
            <a:extLst>
              <a:ext uri="{FF2B5EF4-FFF2-40B4-BE49-F238E27FC236}">
                <a16:creationId xmlns:a16="http://schemas.microsoft.com/office/drawing/2014/main" id="{77E1B191-DBA4-4CB4-9999-CEC1FDB74124}"/>
              </a:ext>
            </a:extLst>
          </p:cNvPr>
          <p:cNvGrpSpPr/>
          <p:nvPr/>
        </p:nvGrpSpPr>
        <p:grpSpPr>
          <a:xfrm>
            <a:off x="2815646" y="4716335"/>
            <a:ext cx="1758669" cy="1979420"/>
            <a:chOff x="2625689" y="4670652"/>
            <a:chExt cx="1793934" cy="2019111"/>
          </a:xfrm>
        </p:grpSpPr>
        <p:sp>
          <p:nvSpPr>
            <p:cNvPr id="17" name="Hexagon 16">
              <a:extLst>
                <a:ext uri="{FF2B5EF4-FFF2-40B4-BE49-F238E27FC236}">
                  <a16:creationId xmlns:a16="http://schemas.microsoft.com/office/drawing/2014/main" id="{F75E2CCF-8EFD-4320-9AB8-E786ED572019}"/>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9EEDFF28-76F3-46A5-8E77-0B0027520FBD}"/>
                </a:ext>
              </a:extLst>
            </p:cNvPr>
            <p:cNvSpPr txBox="1"/>
            <p:nvPr/>
          </p:nvSpPr>
          <p:spPr>
            <a:xfrm>
              <a:off x="2625689" y="5234172"/>
              <a:ext cx="1793934" cy="1078482"/>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Orchestrer la signature, le hachage et le routage</a:t>
              </a:r>
            </a:p>
          </p:txBody>
        </p:sp>
      </p:grpSp>
      <p:grpSp>
        <p:nvGrpSpPr>
          <p:cNvPr id="19" name="Group 18">
            <a:extLst>
              <a:ext uri="{FF2B5EF4-FFF2-40B4-BE49-F238E27FC236}">
                <a16:creationId xmlns:a16="http://schemas.microsoft.com/office/drawing/2014/main" id="{8A732A2E-9B2A-4B54-9152-1F4497DAA042}"/>
              </a:ext>
            </a:extLst>
          </p:cNvPr>
          <p:cNvGrpSpPr/>
          <p:nvPr/>
        </p:nvGrpSpPr>
        <p:grpSpPr>
          <a:xfrm>
            <a:off x="10218043" y="4771877"/>
            <a:ext cx="1706393" cy="1979420"/>
            <a:chOff x="10176519" y="4727308"/>
            <a:chExt cx="1740610" cy="2019111"/>
          </a:xfrm>
        </p:grpSpPr>
        <p:sp>
          <p:nvSpPr>
            <p:cNvPr id="20" name="Hexagon 19">
              <a:extLst>
                <a:ext uri="{FF2B5EF4-FFF2-40B4-BE49-F238E27FC236}">
                  <a16:creationId xmlns:a16="http://schemas.microsoft.com/office/drawing/2014/main" id="{EF53109B-4BA0-4A7A-8E0A-268B433AE0BA}"/>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21" name="TextBox 20">
              <a:extLst>
                <a:ext uri="{FF2B5EF4-FFF2-40B4-BE49-F238E27FC236}">
                  <a16:creationId xmlns:a16="http://schemas.microsoft.com/office/drawing/2014/main" id="{7BCC3CB9-9463-4DB1-B4A7-8DAD66D8971E}"/>
                </a:ext>
              </a:extLst>
            </p:cNvPr>
            <p:cNvSpPr txBox="1"/>
            <p:nvPr/>
          </p:nvSpPr>
          <p:spPr>
            <a:xfrm>
              <a:off x="10293074" y="5109521"/>
              <a:ext cx="1532684" cy="1329641"/>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Stocker les données de référence des contrats autonomes</a:t>
              </a:r>
            </a:p>
          </p:txBody>
        </p:sp>
      </p:grpSp>
      <p:grpSp>
        <p:nvGrpSpPr>
          <p:cNvPr id="22" name="Group 21">
            <a:extLst>
              <a:ext uri="{FF2B5EF4-FFF2-40B4-BE49-F238E27FC236}">
                <a16:creationId xmlns:a16="http://schemas.microsoft.com/office/drawing/2014/main" id="{0A33D9FC-4888-4B80-8834-56F8465A016B}"/>
              </a:ext>
            </a:extLst>
          </p:cNvPr>
          <p:cNvGrpSpPr/>
          <p:nvPr/>
        </p:nvGrpSpPr>
        <p:grpSpPr>
          <a:xfrm>
            <a:off x="9301725" y="3084581"/>
            <a:ext cx="1706393" cy="1979420"/>
            <a:chOff x="9241827" y="3006178"/>
            <a:chExt cx="1740610" cy="2019111"/>
          </a:xfrm>
        </p:grpSpPr>
        <p:sp>
          <p:nvSpPr>
            <p:cNvPr id="23" name="Hexagon 22">
              <a:extLst>
                <a:ext uri="{FF2B5EF4-FFF2-40B4-BE49-F238E27FC236}">
                  <a16:creationId xmlns:a16="http://schemas.microsoft.com/office/drawing/2014/main" id="{89CD9226-C0C2-45F2-9DEE-B8FD8D887692}"/>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24" name="TextBox 23">
              <a:extLst>
                <a:ext uri="{FF2B5EF4-FFF2-40B4-BE49-F238E27FC236}">
                  <a16:creationId xmlns:a16="http://schemas.microsoft.com/office/drawing/2014/main" id="{65345F2F-A995-4218-A153-BF2CD31AD98E}"/>
                </a:ext>
              </a:extLst>
            </p:cNvPr>
            <p:cNvSpPr txBox="1"/>
            <p:nvPr/>
          </p:nvSpPr>
          <p:spPr>
            <a:xfrm>
              <a:off x="9350549" y="3532912"/>
              <a:ext cx="1532684" cy="1078482"/>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Synchroniser les données avec une DB hors chaîne</a:t>
              </a:r>
            </a:p>
          </p:txBody>
        </p:sp>
      </p:grpSp>
      <p:grpSp>
        <p:nvGrpSpPr>
          <p:cNvPr id="25" name="Group 24">
            <a:extLst>
              <a:ext uri="{FF2B5EF4-FFF2-40B4-BE49-F238E27FC236}">
                <a16:creationId xmlns:a16="http://schemas.microsoft.com/office/drawing/2014/main" id="{8E09E9E4-A2EC-45E4-932D-4F523EFB40EE}"/>
              </a:ext>
            </a:extLst>
          </p:cNvPr>
          <p:cNvGrpSpPr/>
          <p:nvPr/>
        </p:nvGrpSpPr>
        <p:grpSpPr>
          <a:xfrm>
            <a:off x="3797094" y="3037848"/>
            <a:ext cx="1706393" cy="1979420"/>
            <a:chOff x="3626817" y="2958508"/>
            <a:chExt cx="1740610" cy="2019111"/>
          </a:xfrm>
        </p:grpSpPr>
        <p:sp>
          <p:nvSpPr>
            <p:cNvPr id="26" name="Hexagon 25">
              <a:extLst>
                <a:ext uri="{FF2B5EF4-FFF2-40B4-BE49-F238E27FC236}">
                  <a16:creationId xmlns:a16="http://schemas.microsoft.com/office/drawing/2014/main" id="{FD564676-CFD8-4BF8-A519-547C770553DA}"/>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27" name="TextBox 26">
              <a:extLst>
                <a:ext uri="{FF2B5EF4-FFF2-40B4-BE49-F238E27FC236}">
                  <a16:creationId xmlns:a16="http://schemas.microsoft.com/office/drawing/2014/main" id="{0120927C-4311-485C-8E75-E2377AB22079}"/>
                </a:ext>
              </a:extLst>
            </p:cNvPr>
            <p:cNvSpPr txBox="1"/>
            <p:nvPr/>
          </p:nvSpPr>
          <p:spPr>
            <a:xfrm>
              <a:off x="3730779" y="3532759"/>
              <a:ext cx="1532684" cy="827324"/>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Ingérer des messages et des événements</a:t>
              </a:r>
            </a:p>
          </p:txBody>
        </p:sp>
      </p:grpSp>
      <p:grpSp>
        <p:nvGrpSpPr>
          <p:cNvPr id="28" name="Group 27">
            <a:extLst>
              <a:ext uri="{FF2B5EF4-FFF2-40B4-BE49-F238E27FC236}">
                <a16:creationId xmlns:a16="http://schemas.microsoft.com/office/drawing/2014/main" id="{560B8AEF-4BA9-43F6-9691-E1FD169AFAED}"/>
              </a:ext>
            </a:extLst>
          </p:cNvPr>
          <p:cNvGrpSpPr/>
          <p:nvPr/>
        </p:nvGrpSpPr>
        <p:grpSpPr>
          <a:xfrm>
            <a:off x="8355919" y="4747243"/>
            <a:ext cx="1706393" cy="1979420"/>
            <a:chOff x="8277056" y="4702180"/>
            <a:chExt cx="1740610" cy="2019111"/>
          </a:xfrm>
        </p:grpSpPr>
        <p:sp>
          <p:nvSpPr>
            <p:cNvPr id="29" name="Hexagon 28">
              <a:extLst>
                <a:ext uri="{FF2B5EF4-FFF2-40B4-BE49-F238E27FC236}">
                  <a16:creationId xmlns:a16="http://schemas.microsoft.com/office/drawing/2014/main" id="{98D48057-F6F2-428A-BD06-E4E5B9CAEC94}"/>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dirty="0">
                <a:ln>
                  <a:noFill/>
                </a:ln>
                <a:solidFill>
                  <a:srgbClr val="FFFFFF"/>
                </a:solidFill>
                <a:effectLst/>
                <a:uLnTx/>
                <a:uFillTx/>
                <a:ea typeface="+mn-ea"/>
                <a:cs typeface="+mn-cs"/>
              </a:endParaRPr>
            </a:p>
          </p:txBody>
        </p:sp>
        <p:sp>
          <p:nvSpPr>
            <p:cNvPr id="30" name="TextBox 29">
              <a:extLst>
                <a:ext uri="{FF2B5EF4-FFF2-40B4-BE49-F238E27FC236}">
                  <a16:creationId xmlns:a16="http://schemas.microsoft.com/office/drawing/2014/main" id="{418AA2B6-2203-41F7-8F94-15ADAF95872A}"/>
                </a:ext>
              </a:extLst>
            </p:cNvPr>
            <p:cNvSpPr txBox="1"/>
            <p:nvPr/>
          </p:nvSpPr>
          <p:spPr>
            <a:xfrm>
              <a:off x="8381018" y="5384064"/>
              <a:ext cx="1532684" cy="57616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Construire un client Web</a:t>
              </a:r>
            </a:p>
          </p:txBody>
        </p:sp>
      </p:grpSp>
      <p:grpSp>
        <p:nvGrpSpPr>
          <p:cNvPr id="31" name="Group 30">
            <a:extLst>
              <a:ext uri="{FF2B5EF4-FFF2-40B4-BE49-F238E27FC236}">
                <a16:creationId xmlns:a16="http://schemas.microsoft.com/office/drawing/2014/main" id="{D134E861-E7BC-4DA4-814D-C7D1F0A3CEFF}"/>
              </a:ext>
            </a:extLst>
          </p:cNvPr>
          <p:cNvGrpSpPr/>
          <p:nvPr/>
        </p:nvGrpSpPr>
        <p:grpSpPr>
          <a:xfrm>
            <a:off x="986917" y="4722596"/>
            <a:ext cx="1706393" cy="1979420"/>
            <a:chOff x="760290" y="4677039"/>
            <a:chExt cx="1740610" cy="2019111"/>
          </a:xfrm>
        </p:grpSpPr>
        <p:sp>
          <p:nvSpPr>
            <p:cNvPr id="32" name="Hexagon 31">
              <a:extLst>
                <a:ext uri="{FF2B5EF4-FFF2-40B4-BE49-F238E27FC236}">
                  <a16:creationId xmlns:a16="http://schemas.microsoft.com/office/drawing/2014/main" id="{984B5415-421E-4D8F-BC67-818C3E0F70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33" name="TextBox 32">
              <a:extLst>
                <a:ext uri="{FF2B5EF4-FFF2-40B4-BE49-F238E27FC236}">
                  <a16:creationId xmlns:a16="http://schemas.microsoft.com/office/drawing/2014/main" id="{6C2BC057-D6B7-4C77-9C89-F07A7B433ECF}"/>
                </a:ext>
              </a:extLst>
            </p:cNvPr>
            <p:cNvSpPr txBox="1"/>
            <p:nvPr/>
          </p:nvSpPr>
          <p:spPr>
            <a:xfrm>
              <a:off x="886125" y="5384064"/>
              <a:ext cx="1532684" cy="32500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Gestion des API</a:t>
              </a:r>
            </a:p>
          </p:txBody>
        </p:sp>
      </p:grpSp>
      <p:sp>
        <p:nvSpPr>
          <p:cNvPr id="34" name="Freeform: Shape 33">
            <a:extLst>
              <a:ext uri="{FF2B5EF4-FFF2-40B4-BE49-F238E27FC236}">
                <a16:creationId xmlns:a16="http://schemas.microsoft.com/office/drawing/2014/main" id="{60F8B978-C2C4-4DFE-A8AE-E2EACC94FC39}"/>
              </a:ext>
            </a:extLst>
          </p:cNvPr>
          <p:cNvSpPr/>
          <p:nvPr/>
        </p:nvSpPr>
        <p:spPr>
          <a:xfrm rot="16200000">
            <a:off x="2484205" y="5865617"/>
            <a:ext cx="551422" cy="1706393"/>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grpSp>
        <p:nvGrpSpPr>
          <p:cNvPr id="35" name="Group 34">
            <a:extLst>
              <a:ext uri="{FF2B5EF4-FFF2-40B4-BE49-F238E27FC236}">
                <a16:creationId xmlns:a16="http://schemas.microsoft.com/office/drawing/2014/main" id="{055C4A4D-C861-4CB0-902F-700068CCDB85}"/>
              </a:ext>
            </a:extLst>
          </p:cNvPr>
          <p:cNvGrpSpPr/>
          <p:nvPr/>
        </p:nvGrpSpPr>
        <p:grpSpPr>
          <a:xfrm>
            <a:off x="6502459" y="4716334"/>
            <a:ext cx="1706393" cy="1979420"/>
            <a:chOff x="6386430" y="4670651"/>
            <a:chExt cx="1740610" cy="2019111"/>
          </a:xfrm>
        </p:grpSpPr>
        <p:sp>
          <p:nvSpPr>
            <p:cNvPr id="36" name="Hexagon 35">
              <a:extLst>
                <a:ext uri="{FF2B5EF4-FFF2-40B4-BE49-F238E27FC236}">
                  <a16:creationId xmlns:a16="http://schemas.microsoft.com/office/drawing/2014/main" id="{7B80273B-BB16-45A4-B516-F51BAD5A3B83}"/>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dirty="0">
                <a:ln>
                  <a:noFill/>
                </a:ln>
                <a:solidFill>
                  <a:srgbClr val="FFFFFF"/>
                </a:solidFill>
                <a:effectLst/>
                <a:uLnTx/>
                <a:uFillTx/>
                <a:ea typeface="+mn-ea"/>
                <a:cs typeface="+mn-cs"/>
              </a:endParaRPr>
            </a:p>
          </p:txBody>
        </p:sp>
        <p:sp>
          <p:nvSpPr>
            <p:cNvPr id="37" name="TextBox 36">
              <a:extLst>
                <a:ext uri="{FF2B5EF4-FFF2-40B4-BE49-F238E27FC236}">
                  <a16:creationId xmlns:a16="http://schemas.microsoft.com/office/drawing/2014/main" id="{F53F841C-B84D-4A02-AB8C-15BD0D45AE36}"/>
                </a:ext>
              </a:extLst>
            </p:cNvPr>
            <p:cNvSpPr txBox="1"/>
            <p:nvPr/>
          </p:nvSpPr>
          <p:spPr>
            <a:xfrm>
              <a:off x="6528238" y="5466935"/>
              <a:ext cx="1532684" cy="32500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a:ln>
                    <a:noFill/>
                  </a:ln>
                  <a:solidFill>
                    <a:srgbClr val="FFFFFF"/>
                  </a:solidFill>
                  <a:effectLst/>
                  <a:uLnTx/>
                  <a:uFillTx/>
                  <a:ea typeface="+mn-ea"/>
                  <a:cs typeface="Calibri Light"/>
                </a:rPr>
                <a:t>Gérer les clés</a:t>
              </a:r>
            </a:p>
          </p:txBody>
        </p:sp>
      </p:grpSp>
      <p:grpSp>
        <p:nvGrpSpPr>
          <p:cNvPr id="38" name="Group 37">
            <a:extLst>
              <a:ext uri="{FF2B5EF4-FFF2-40B4-BE49-F238E27FC236}">
                <a16:creationId xmlns:a16="http://schemas.microsoft.com/office/drawing/2014/main" id="{39821D86-1952-452C-92E5-E2F07F051487}"/>
              </a:ext>
            </a:extLst>
          </p:cNvPr>
          <p:cNvGrpSpPr/>
          <p:nvPr/>
        </p:nvGrpSpPr>
        <p:grpSpPr>
          <a:xfrm>
            <a:off x="4673729" y="4722322"/>
            <a:ext cx="1706393" cy="1979420"/>
            <a:chOff x="4521030" y="4676759"/>
            <a:chExt cx="1740610" cy="2019111"/>
          </a:xfrm>
        </p:grpSpPr>
        <p:sp>
          <p:nvSpPr>
            <p:cNvPr id="39" name="Hexagon 38">
              <a:extLst>
                <a:ext uri="{FF2B5EF4-FFF2-40B4-BE49-F238E27FC236}">
                  <a16:creationId xmlns:a16="http://schemas.microsoft.com/office/drawing/2014/main" id="{4EE3D6EC-E44E-454F-ABBD-0C7F756A884C}"/>
                </a:ext>
              </a:extLst>
            </p:cNvPr>
            <p:cNvSpPr/>
            <p:nvPr/>
          </p:nvSpPr>
          <p:spPr>
            <a:xfrm rot="16200000">
              <a:off x="4381779" y="4816010"/>
              <a:ext cx="2019111" cy="1740610"/>
            </a:xfrm>
            <a:prstGeom prst="hexagon">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40" name="TextBox 39">
              <a:extLst>
                <a:ext uri="{FF2B5EF4-FFF2-40B4-BE49-F238E27FC236}">
                  <a16:creationId xmlns:a16="http://schemas.microsoft.com/office/drawing/2014/main" id="{A5077766-1FAD-4DFF-B7D7-CBA364D6D5B2}"/>
                </a:ext>
              </a:extLst>
            </p:cNvPr>
            <p:cNvSpPr txBox="1"/>
            <p:nvPr/>
          </p:nvSpPr>
          <p:spPr>
            <a:xfrm>
              <a:off x="4637689" y="5328435"/>
              <a:ext cx="1532684" cy="576166"/>
            </a:xfrm>
            <a:prstGeom prst="rect">
              <a:avLst/>
            </a:prstGeom>
            <a:noFill/>
            <a:ln>
              <a:noFill/>
            </a:ln>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Personnaliser les intégrations</a:t>
              </a:r>
            </a:p>
          </p:txBody>
        </p:sp>
      </p:grpSp>
      <p:sp>
        <p:nvSpPr>
          <p:cNvPr id="41" name="Freeform: Shape 40">
            <a:extLst>
              <a:ext uri="{FF2B5EF4-FFF2-40B4-BE49-F238E27FC236}">
                <a16:creationId xmlns:a16="http://schemas.microsoft.com/office/drawing/2014/main" id="{04916786-0820-4084-A402-B0CDA0E842BE}"/>
              </a:ext>
            </a:extLst>
          </p:cNvPr>
          <p:cNvSpPr/>
          <p:nvPr/>
        </p:nvSpPr>
        <p:spPr>
          <a:xfrm rot="16200000">
            <a:off x="683095" y="5993241"/>
            <a:ext cx="559762" cy="1442807"/>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42" name="Freeform: Shape 41">
            <a:extLst>
              <a:ext uri="{FF2B5EF4-FFF2-40B4-BE49-F238E27FC236}">
                <a16:creationId xmlns:a16="http://schemas.microsoft.com/office/drawing/2014/main" id="{F5768532-8F48-41B9-AECD-0FD080F3AC3A}"/>
              </a:ext>
            </a:extLst>
          </p:cNvPr>
          <p:cNvSpPr/>
          <p:nvPr/>
        </p:nvSpPr>
        <p:spPr>
          <a:xfrm rot="16200000">
            <a:off x="11462553" y="2192386"/>
            <a:ext cx="1536451" cy="410228"/>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grpSp>
        <p:nvGrpSpPr>
          <p:cNvPr id="43" name="Group 42">
            <a:extLst>
              <a:ext uri="{FF2B5EF4-FFF2-40B4-BE49-F238E27FC236}">
                <a16:creationId xmlns:a16="http://schemas.microsoft.com/office/drawing/2014/main" id="{09C54F92-38CC-481B-8DF9-6106927F3840}"/>
              </a:ext>
            </a:extLst>
          </p:cNvPr>
          <p:cNvGrpSpPr/>
          <p:nvPr/>
        </p:nvGrpSpPr>
        <p:grpSpPr>
          <a:xfrm>
            <a:off x="11105393" y="3055807"/>
            <a:ext cx="1502555" cy="1979420"/>
            <a:chOff x="11081663" y="2976827"/>
            <a:chExt cx="1532684" cy="2019111"/>
          </a:xfrm>
        </p:grpSpPr>
        <p:sp>
          <p:nvSpPr>
            <p:cNvPr id="44" name="Freeform: Shape 43">
              <a:extLst>
                <a:ext uri="{FF2B5EF4-FFF2-40B4-BE49-F238E27FC236}">
                  <a16:creationId xmlns:a16="http://schemas.microsoft.com/office/drawing/2014/main" id="{CFAEF4E8-702C-436D-88AB-EE8EC6B3DE3F}"/>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a:ln>
                  <a:noFill/>
                </a:ln>
                <a:solidFill>
                  <a:srgbClr val="FFFFFF"/>
                </a:solidFill>
                <a:effectLst/>
                <a:uLnTx/>
                <a:uFillTx/>
                <a:ea typeface="+mn-ea"/>
                <a:cs typeface="+mn-cs"/>
              </a:endParaRPr>
            </a:p>
          </p:txBody>
        </p:sp>
        <p:sp>
          <p:nvSpPr>
            <p:cNvPr id="45" name="TextBox 44">
              <a:extLst>
                <a:ext uri="{FF2B5EF4-FFF2-40B4-BE49-F238E27FC236}">
                  <a16:creationId xmlns:a16="http://schemas.microsoft.com/office/drawing/2014/main" id="{D6962A26-B7B6-4517-8F79-DD34B96BDA47}"/>
                </a:ext>
              </a:extLst>
            </p:cNvPr>
            <p:cNvSpPr txBox="1"/>
            <p:nvPr/>
          </p:nvSpPr>
          <p:spPr>
            <a:xfrm>
              <a:off x="11081663" y="3644678"/>
              <a:ext cx="1532684" cy="576166"/>
            </a:xfrm>
            <a:prstGeom prst="rect">
              <a:avLst/>
            </a:prstGeom>
            <a:noFill/>
            <a:ln>
              <a:noFill/>
            </a:ln>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a:ln>
                    <a:noFill/>
                  </a:ln>
                  <a:solidFill>
                    <a:srgbClr val="FFFFFF"/>
                  </a:solidFill>
                  <a:effectLst/>
                  <a:uLnTx/>
                  <a:uFillTx/>
                  <a:ea typeface="+mn-ea"/>
                  <a:cs typeface="Calibri Light"/>
                </a:rPr>
                <a:t>Étendre les capacités</a:t>
              </a:r>
            </a:p>
          </p:txBody>
        </p:sp>
      </p:grpSp>
      <p:grpSp>
        <p:nvGrpSpPr>
          <p:cNvPr id="46" name="Group 45">
            <a:extLst>
              <a:ext uri="{FF2B5EF4-FFF2-40B4-BE49-F238E27FC236}">
                <a16:creationId xmlns:a16="http://schemas.microsoft.com/office/drawing/2014/main" id="{099AE03C-C21A-4BC9-B0A5-33FF6D2E4F06}"/>
              </a:ext>
            </a:extLst>
          </p:cNvPr>
          <p:cNvGrpSpPr/>
          <p:nvPr/>
        </p:nvGrpSpPr>
        <p:grpSpPr>
          <a:xfrm>
            <a:off x="8395315" y="1369125"/>
            <a:ext cx="1706393" cy="1979420"/>
            <a:chOff x="8317242" y="1256324"/>
            <a:chExt cx="1740610" cy="2019111"/>
          </a:xfrm>
        </p:grpSpPr>
        <p:sp>
          <p:nvSpPr>
            <p:cNvPr id="47" name="Hexagon 46">
              <a:extLst>
                <a:ext uri="{FF2B5EF4-FFF2-40B4-BE49-F238E27FC236}">
                  <a16:creationId xmlns:a16="http://schemas.microsoft.com/office/drawing/2014/main" id="{A818DFCC-31D1-4DC3-94DD-F74FDBFB7C83}"/>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dirty="0">
                <a:ln>
                  <a:noFill/>
                </a:ln>
                <a:solidFill>
                  <a:srgbClr val="FFFFFF"/>
                </a:solidFill>
                <a:effectLst/>
                <a:uLnTx/>
                <a:uFillTx/>
                <a:ea typeface="+mn-ea"/>
                <a:cs typeface="+mn-cs"/>
              </a:endParaRPr>
            </a:p>
          </p:txBody>
        </p:sp>
        <p:sp>
          <p:nvSpPr>
            <p:cNvPr id="48" name="TextBox 47">
              <a:extLst>
                <a:ext uri="{FF2B5EF4-FFF2-40B4-BE49-F238E27FC236}">
                  <a16:creationId xmlns:a16="http://schemas.microsoft.com/office/drawing/2014/main" id="{462BC08F-389E-40F1-9752-1B5B13B17281}"/>
                </a:ext>
              </a:extLst>
            </p:cNvPr>
            <p:cNvSpPr txBox="1"/>
            <p:nvPr/>
          </p:nvSpPr>
          <p:spPr>
            <a:xfrm>
              <a:off x="8475484" y="1766705"/>
              <a:ext cx="1532684" cy="1078482"/>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dirty="0">
                  <a:ln>
                    <a:noFill/>
                  </a:ln>
                  <a:solidFill>
                    <a:srgbClr val="FFFFFF"/>
                  </a:solidFill>
                  <a:effectLst/>
                  <a:uLnTx/>
                  <a:uFillTx/>
                  <a:ea typeface="+mn-ea"/>
                  <a:cs typeface="Calibri Light"/>
                </a:rPr>
                <a:t>S’intégrer avec les applications d'entreprise existantes</a:t>
              </a:r>
            </a:p>
          </p:txBody>
        </p:sp>
      </p:grpSp>
      <p:grpSp>
        <p:nvGrpSpPr>
          <p:cNvPr id="49" name="Group 48">
            <a:extLst>
              <a:ext uri="{FF2B5EF4-FFF2-40B4-BE49-F238E27FC236}">
                <a16:creationId xmlns:a16="http://schemas.microsoft.com/office/drawing/2014/main" id="{B3588DC5-281A-45E4-9AE8-C0ED99724D02}"/>
              </a:ext>
            </a:extLst>
          </p:cNvPr>
          <p:cNvGrpSpPr/>
          <p:nvPr/>
        </p:nvGrpSpPr>
        <p:grpSpPr>
          <a:xfrm>
            <a:off x="10203299" y="1414336"/>
            <a:ext cx="1706393" cy="1979420"/>
            <a:chOff x="10161480" y="1302441"/>
            <a:chExt cx="1740610" cy="2019111"/>
          </a:xfrm>
        </p:grpSpPr>
        <p:sp>
          <p:nvSpPr>
            <p:cNvPr id="50" name="Hexagon 49">
              <a:extLst>
                <a:ext uri="{FF2B5EF4-FFF2-40B4-BE49-F238E27FC236}">
                  <a16:creationId xmlns:a16="http://schemas.microsoft.com/office/drawing/2014/main" id="{7FD958CA-94D3-429F-A9E6-2CD1AA26C0FB}"/>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dirty="0">
                <a:ln>
                  <a:noFill/>
                </a:ln>
                <a:solidFill>
                  <a:srgbClr val="FFFFFF"/>
                </a:solidFill>
                <a:effectLst/>
                <a:uLnTx/>
                <a:uFillTx/>
                <a:ea typeface="+mn-ea"/>
                <a:cs typeface="+mn-cs"/>
              </a:endParaRPr>
            </a:p>
          </p:txBody>
        </p:sp>
        <p:sp>
          <p:nvSpPr>
            <p:cNvPr id="51" name="TextBox 50">
              <a:extLst>
                <a:ext uri="{FF2B5EF4-FFF2-40B4-BE49-F238E27FC236}">
                  <a16:creationId xmlns:a16="http://schemas.microsoft.com/office/drawing/2014/main" id="{DC288CFF-2B37-49AB-9E6D-7E92654944CD}"/>
                </a:ext>
              </a:extLst>
            </p:cNvPr>
            <p:cNvSpPr txBox="1"/>
            <p:nvPr/>
          </p:nvSpPr>
          <p:spPr>
            <a:xfrm>
              <a:off x="10272777" y="1766705"/>
              <a:ext cx="1532684" cy="827324"/>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a:ln>
                    <a:noFill/>
                  </a:ln>
                  <a:solidFill>
                    <a:srgbClr val="FFFFFF"/>
                  </a:solidFill>
                  <a:effectLst/>
                  <a:uLnTx/>
                  <a:uFillTx/>
                  <a:ea typeface="+mn-ea"/>
                  <a:cs typeface="Calibri Light"/>
                </a:rPr>
                <a:t>Configurer le réseau du consortium </a:t>
              </a:r>
            </a:p>
          </p:txBody>
        </p:sp>
      </p:grpSp>
      <p:grpSp>
        <p:nvGrpSpPr>
          <p:cNvPr id="52" name="Group 51">
            <a:extLst>
              <a:ext uri="{FF2B5EF4-FFF2-40B4-BE49-F238E27FC236}">
                <a16:creationId xmlns:a16="http://schemas.microsoft.com/office/drawing/2014/main" id="{20E3A4ED-935F-4971-A1C4-E705A750BBCC}"/>
              </a:ext>
            </a:extLst>
          </p:cNvPr>
          <p:cNvGrpSpPr/>
          <p:nvPr/>
        </p:nvGrpSpPr>
        <p:grpSpPr>
          <a:xfrm>
            <a:off x="6539561" y="1339567"/>
            <a:ext cx="1706393" cy="1979420"/>
            <a:chOff x="6424276" y="1226173"/>
            <a:chExt cx="1740610" cy="2019111"/>
          </a:xfrm>
        </p:grpSpPr>
        <p:sp>
          <p:nvSpPr>
            <p:cNvPr id="53" name="Hexagon 52">
              <a:extLst>
                <a:ext uri="{FF2B5EF4-FFF2-40B4-BE49-F238E27FC236}">
                  <a16:creationId xmlns:a16="http://schemas.microsoft.com/office/drawing/2014/main" id="{028C204F-9B21-4437-9705-154942B21347}"/>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dirty="0">
                <a:ln>
                  <a:noFill/>
                </a:ln>
                <a:solidFill>
                  <a:srgbClr val="FFFFFF"/>
                </a:solidFill>
                <a:effectLst/>
                <a:uLnTx/>
                <a:uFillTx/>
                <a:ea typeface="+mn-ea"/>
                <a:cs typeface="+mn-cs"/>
              </a:endParaRPr>
            </a:p>
          </p:txBody>
        </p:sp>
        <p:sp>
          <p:nvSpPr>
            <p:cNvPr id="54" name="TextBox 53">
              <a:extLst>
                <a:ext uri="{FF2B5EF4-FFF2-40B4-BE49-F238E27FC236}">
                  <a16:creationId xmlns:a16="http://schemas.microsoft.com/office/drawing/2014/main" id="{E2F25C28-1BDF-4502-B511-29A379D0279C}"/>
                </a:ext>
              </a:extLst>
            </p:cNvPr>
            <p:cNvSpPr txBox="1"/>
            <p:nvPr/>
          </p:nvSpPr>
          <p:spPr>
            <a:xfrm>
              <a:off x="6528238" y="1783306"/>
              <a:ext cx="1532684" cy="1078482"/>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a:ln>
                    <a:noFill/>
                  </a:ln>
                  <a:solidFill>
                    <a:srgbClr val="FFFFFF"/>
                  </a:solidFill>
                  <a:effectLst/>
                  <a:uLnTx/>
                  <a:uFillTx/>
                  <a:ea typeface="+mn-ea"/>
                  <a:cs typeface="Calibri Light"/>
                </a:rPr>
                <a:t>Lien vers les systèmes d'identité fédérée</a:t>
              </a:r>
            </a:p>
          </p:txBody>
        </p:sp>
      </p:grpSp>
      <p:sp>
        <p:nvSpPr>
          <p:cNvPr id="55" name="Freeform: Shape 54">
            <a:extLst>
              <a:ext uri="{FF2B5EF4-FFF2-40B4-BE49-F238E27FC236}">
                <a16:creationId xmlns:a16="http://schemas.microsoft.com/office/drawing/2014/main" id="{DC43A76A-D109-4890-BC36-5BBD44223D06}"/>
              </a:ext>
            </a:extLst>
          </p:cNvPr>
          <p:cNvSpPr/>
          <p:nvPr/>
        </p:nvSpPr>
        <p:spPr>
          <a:xfrm rot="16200000">
            <a:off x="11620287" y="5213528"/>
            <a:ext cx="1757936" cy="918808"/>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885916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anim calcmode="lin" valueType="num">
                                      <p:cBhvr>
                                        <p:cTn id="8" dur="500" fill="hold"/>
                                        <p:tgtEl>
                                          <p:spTgt spid="55"/>
                                        </p:tgtEl>
                                        <p:attrNameLst>
                                          <p:attrName>ppt_x</p:attrName>
                                        </p:attrNameLst>
                                      </p:cBhvr>
                                      <p:tavLst>
                                        <p:tav tm="0">
                                          <p:val>
                                            <p:strVal val="#ppt_x"/>
                                          </p:val>
                                        </p:tav>
                                        <p:tav tm="100000">
                                          <p:val>
                                            <p:strVal val="#ppt_x"/>
                                          </p:val>
                                        </p:tav>
                                      </p:tavLst>
                                    </p:anim>
                                    <p:anim calcmode="lin" valueType="num">
                                      <p:cBhvr>
                                        <p:cTn id="9"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073-FF9B-4A0D-B596-2627AD2CB29E}"/>
              </a:ext>
            </a:extLst>
          </p:cNvPr>
          <p:cNvSpPr>
            <a:spLocks noGrp="1"/>
          </p:cNvSpPr>
          <p:nvPr>
            <p:ph type="title"/>
          </p:nvPr>
        </p:nvSpPr>
        <p:spPr>
          <a:xfrm>
            <a:off x="273455" y="230742"/>
            <a:ext cx="11889564" cy="860424"/>
          </a:xfrm>
        </p:spPr>
        <p:txBody>
          <a:bodyPr/>
          <a:lstStyle/>
          <a:p>
            <a:r>
              <a:rPr lang="fr-FR" dirty="0"/>
              <a:t>Azure Blockchain Workbench propose approche personnalisable, prête pour l'entreprise</a:t>
            </a:r>
          </a:p>
        </p:txBody>
      </p:sp>
      <p:sp>
        <p:nvSpPr>
          <p:cNvPr id="4" name="Rectangle 3">
            <a:extLst>
              <a:ext uri="{FF2B5EF4-FFF2-40B4-BE49-F238E27FC236}">
                <a16:creationId xmlns:a16="http://schemas.microsoft.com/office/drawing/2014/main" id="{900C158D-64B4-4AB0-8011-621FFA3C4356}"/>
              </a:ext>
            </a:extLst>
          </p:cNvPr>
          <p:cNvSpPr/>
          <p:nvPr/>
        </p:nvSpPr>
        <p:spPr>
          <a:xfrm>
            <a:off x="704703" y="1217391"/>
            <a:ext cx="2795061" cy="369332"/>
          </a:xfrm>
          <a:prstGeom prst="rect">
            <a:avLst/>
          </a:prstGeom>
        </p:spPr>
        <p:txBody>
          <a:bodyPr wrap="none">
            <a:spAutoFit/>
          </a:bodyPr>
          <a:lstStyle/>
          <a:p>
            <a:pPr defTabSz="914400">
              <a:lnSpc>
                <a:spcPct val="100000"/>
              </a:lnSpc>
              <a:spcBef>
                <a:spcPts val="0"/>
              </a:spcBef>
              <a:buClrTx/>
              <a:buSzTx/>
              <a:defRPr/>
            </a:pPr>
            <a:r>
              <a:rPr lang="en-US" dirty="0">
                <a:solidFill>
                  <a:prstClr val="black"/>
                </a:solidFill>
                <a:latin typeface="Segoe UI" panose="020B0502040204020203" pitchFamily="34" charset="0"/>
                <a:cs typeface="Segoe UI" panose="020B0502040204020203" pitchFamily="34" charset="0"/>
                <a:hlinkClick r:id="rId3"/>
              </a:rPr>
              <a:t>aka.ms/</a:t>
            </a:r>
            <a:r>
              <a:rPr lang="en-US" dirty="0">
                <a:solidFill>
                  <a:prstClr val="black"/>
                </a:solidFill>
                <a:latin typeface="Segoe UI Semibold" panose="020B0702040204020203" pitchFamily="34" charset="0"/>
                <a:cs typeface="Segoe UI Semibold" panose="020B0702040204020203" pitchFamily="34" charset="0"/>
                <a:hlinkClick r:id="rId3"/>
              </a:rPr>
              <a:t>workbenchblog</a:t>
            </a:r>
            <a:r>
              <a:rPr lang="en-US" dirty="0">
                <a:solidFill>
                  <a:prstClr val="black"/>
                </a:solidFill>
                <a:latin typeface="Segoe UI" panose="020B0502040204020203" pitchFamily="34" charset="0"/>
                <a:cs typeface="Segoe UI" panose="020B0502040204020203" pitchFamily="34" charset="0"/>
              </a:rPr>
              <a:t>   </a:t>
            </a:r>
          </a:p>
        </p:txBody>
      </p:sp>
      <p:sp>
        <p:nvSpPr>
          <p:cNvPr id="5" name="Rectangle 4">
            <a:extLst>
              <a:ext uri="{FF2B5EF4-FFF2-40B4-BE49-F238E27FC236}">
                <a16:creationId xmlns:a16="http://schemas.microsoft.com/office/drawing/2014/main" id="{1BFD9ED4-EFBC-4AD8-B8A8-BE2DB9424C24}"/>
              </a:ext>
            </a:extLst>
          </p:cNvPr>
          <p:cNvSpPr/>
          <p:nvPr/>
        </p:nvSpPr>
        <p:spPr bwMode="auto">
          <a:xfrm>
            <a:off x="0" y="6277743"/>
            <a:ext cx="12436475" cy="715982"/>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fr-FR" sz="2353" b="0" i="0" u="none" strike="noStrike" kern="0" cap="none" spc="0" normalizeH="0" baseline="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75">
            <a:extLst>
              <a:ext uri="{FF2B5EF4-FFF2-40B4-BE49-F238E27FC236}">
                <a16:creationId xmlns:a16="http://schemas.microsoft.com/office/drawing/2014/main" id="{D8BB689A-CC72-438A-8238-62EC1CED1E70}"/>
              </a:ext>
            </a:extLst>
          </p:cNvPr>
          <p:cNvSpPr>
            <a:spLocks/>
          </p:cNvSpPr>
          <p:nvPr/>
        </p:nvSpPr>
        <p:spPr bwMode="auto">
          <a:xfrm>
            <a:off x="5736367" y="2979632"/>
            <a:ext cx="318353" cy="294907"/>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 name="TextBox 6">
            <a:extLst>
              <a:ext uri="{FF2B5EF4-FFF2-40B4-BE49-F238E27FC236}">
                <a16:creationId xmlns:a16="http://schemas.microsoft.com/office/drawing/2014/main" id="{162047AF-CE2D-4860-9E6E-C676AFC45840}"/>
              </a:ext>
            </a:extLst>
          </p:cNvPr>
          <p:cNvSpPr txBox="1"/>
          <p:nvPr/>
        </p:nvSpPr>
        <p:spPr>
          <a:xfrm>
            <a:off x="706246" y="6473639"/>
            <a:ext cx="3420308" cy="369332"/>
          </a:xfrm>
          <a:prstGeom prst="rect">
            <a:avLst/>
          </a:prstGeom>
          <a:noFill/>
          <a:ln w="17145" cap="flat" cmpd="sng" algn="ctr">
            <a:noFill/>
            <a:prstDash val="solid"/>
          </a:ln>
          <a:effectLst/>
        </p:spPr>
        <p:txBody>
          <a:bodyPr wrap="square" lIns="0" tIns="0" rIns="0" bIns="0" rtlCol="0">
            <a:noAutofit/>
          </a:bodyPr>
          <a:lstStyle/>
          <a:p>
            <a:pPr lvl="0" algn="ctr" defTabSz="914367">
              <a:defRPr/>
            </a:pPr>
            <a:r>
              <a:rPr lang="fr-FR" sz="1200" kern="0" dirty="0">
                <a:solidFill>
                  <a:srgbClr val="002050"/>
                </a:solidFill>
              </a:rPr>
              <a:t>Le </a:t>
            </a:r>
            <a:r>
              <a:rPr kumimoji="0" lang="fr-FR" sz="1200" b="0" i="0" u="none" strike="noStrike" kern="0" cap="none" spc="0" normalizeH="0" baseline="0" dirty="0">
                <a:ln>
                  <a:noFill/>
                </a:ln>
                <a:solidFill>
                  <a:srgbClr val="0078D7"/>
                </a:solidFill>
                <a:effectLst/>
                <a:uLnTx/>
                <a:uFillTx/>
                <a:latin typeface="Segoe UI Semibold"/>
                <a:ea typeface="+mn-ea"/>
                <a:cs typeface="+mn-cs"/>
              </a:rPr>
              <a:t>modèle ARM </a:t>
            </a:r>
            <a:r>
              <a:rPr kumimoji="0" lang="fr-FR" sz="1200" b="0" i="0" u="none" strike="noStrike" kern="0" cap="none" spc="0" normalizeH="0" baseline="0" dirty="0">
                <a:ln>
                  <a:noFill/>
                </a:ln>
                <a:solidFill>
                  <a:srgbClr val="002050"/>
                </a:solidFill>
                <a:effectLst/>
                <a:uLnTx/>
                <a:uFillTx/>
                <a:latin typeface="Segoe UI"/>
                <a:ea typeface="+mn-ea"/>
                <a:cs typeface="+mn-cs"/>
              </a:rPr>
              <a:t>pour construire une Blockchain</a:t>
            </a:r>
            <a:br>
              <a:rPr kumimoji="0" lang="fr-FR" sz="1200" b="0" i="0" u="none" strike="noStrike" kern="0" cap="none" spc="0" normalizeH="0" baseline="0" dirty="0">
                <a:ln>
                  <a:noFill/>
                </a:ln>
                <a:solidFill>
                  <a:srgbClr val="002050"/>
                </a:solidFill>
                <a:effectLst/>
                <a:uLnTx/>
                <a:uFillTx/>
                <a:latin typeface="Segoe UI"/>
                <a:ea typeface="+mn-ea"/>
                <a:cs typeface="+mn-cs"/>
              </a:rPr>
            </a:br>
            <a:r>
              <a:rPr kumimoji="0" lang="fr-FR" sz="1200" b="0" i="0" u="none" strike="noStrike" kern="0" cap="none" spc="0" normalizeH="0" baseline="0" dirty="0">
                <a:ln>
                  <a:noFill/>
                </a:ln>
                <a:solidFill>
                  <a:srgbClr val="002050"/>
                </a:solidFill>
                <a:effectLst/>
                <a:uLnTx/>
                <a:uFillTx/>
                <a:latin typeface="Segoe UI"/>
                <a:ea typeface="+mn-ea"/>
                <a:cs typeface="+mn-cs"/>
              </a:rPr>
              <a:t>aide à se concentrer sur le problème métier</a:t>
            </a:r>
          </a:p>
        </p:txBody>
      </p:sp>
      <p:sp>
        <p:nvSpPr>
          <p:cNvPr id="8" name="TextBox 7">
            <a:extLst>
              <a:ext uri="{FF2B5EF4-FFF2-40B4-BE49-F238E27FC236}">
                <a16:creationId xmlns:a16="http://schemas.microsoft.com/office/drawing/2014/main" id="{12D35A6C-218D-47EB-B0BD-C85A0DE3A3D0}"/>
              </a:ext>
            </a:extLst>
          </p:cNvPr>
          <p:cNvSpPr txBox="1"/>
          <p:nvPr/>
        </p:nvSpPr>
        <p:spPr>
          <a:xfrm>
            <a:off x="4508083" y="6464224"/>
            <a:ext cx="3420308" cy="369332"/>
          </a:xfrm>
          <a:prstGeom prst="rect">
            <a:avLst/>
          </a:prstGeom>
          <a:noFill/>
          <a:ln w="17145" cap="flat" cmpd="sng" algn="ctr">
            <a:noFill/>
            <a:prstDash val="solid"/>
          </a:ln>
          <a:effectLst/>
        </p:spPr>
        <p:txBody>
          <a:bodyPr wrap="square" lIns="0" tIns="0" rIns="0" bIns="0" rtlCol="0">
            <a:noAutofit/>
          </a:bodyPr>
          <a:lstStyle/>
          <a:p>
            <a:pPr lvl="0" algn="ctr" defTabSz="914367">
              <a:defRPr/>
            </a:pPr>
            <a:r>
              <a:rPr lang="fr-FR" sz="1200" kern="0" dirty="0">
                <a:solidFill>
                  <a:srgbClr val="002050"/>
                </a:solidFill>
              </a:rPr>
              <a:t>L’</a:t>
            </a:r>
            <a:r>
              <a:rPr kumimoji="0" lang="fr-FR" sz="1200" b="0" i="0" u="none" strike="noStrike" kern="0" cap="none" spc="0" normalizeH="0" baseline="0" dirty="0">
                <a:ln>
                  <a:noFill/>
                </a:ln>
                <a:solidFill>
                  <a:srgbClr val="0078D7"/>
                </a:solidFill>
                <a:effectLst/>
                <a:uLnTx/>
                <a:uFillTx/>
                <a:latin typeface="Segoe UI Semibold"/>
                <a:ea typeface="+mn-ea"/>
                <a:cs typeface="+mn-cs"/>
              </a:rPr>
              <a:t>API Blockchain </a:t>
            </a:r>
            <a:r>
              <a:rPr kumimoji="0" lang="fr-FR" sz="1200" b="0" i="0" u="none" strike="noStrike" kern="0" cap="none" spc="0" normalizeH="0" baseline="0" dirty="0">
                <a:ln>
                  <a:noFill/>
                </a:ln>
                <a:solidFill>
                  <a:srgbClr val="002050"/>
                </a:solidFill>
                <a:effectLst/>
                <a:uLnTx/>
                <a:uFillTx/>
                <a:latin typeface="Segoe UI"/>
                <a:ea typeface="+mn-ea"/>
                <a:cs typeface="+mn-cs"/>
              </a:rPr>
              <a:t>aide à construire un</a:t>
            </a:r>
            <a:br>
              <a:rPr kumimoji="0" lang="fr-FR" sz="1200" b="0" i="0" u="none" strike="noStrike" kern="0" cap="none" spc="0" normalizeH="0" baseline="0" dirty="0">
                <a:ln>
                  <a:noFill/>
                </a:ln>
                <a:solidFill>
                  <a:srgbClr val="002050"/>
                </a:solidFill>
                <a:effectLst/>
                <a:uLnTx/>
                <a:uFillTx/>
                <a:latin typeface="Segoe UI"/>
                <a:ea typeface="+mn-ea"/>
                <a:cs typeface="+mn-cs"/>
              </a:rPr>
            </a:br>
            <a:r>
              <a:rPr kumimoji="0" lang="fr-FR" sz="1200" b="0" i="0" u="none" strike="noStrike" kern="0" cap="none" spc="0" normalizeH="0" baseline="0" dirty="0">
                <a:ln>
                  <a:noFill/>
                </a:ln>
                <a:solidFill>
                  <a:srgbClr val="002050"/>
                </a:solidFill>
                <a:effectLst/>
                <a:uLnTx/>
                <a:uFillTx/>
                <a:latin typeface="Segoe UI"/>
                <a:ea typeface="+mn-ea"/>
                <a:cs typeface="+mn-cs"/>
              </a:rPr>
              <a:t>point d’entrée “sans couture” dans la Blockchain</a:t>
            </a:r>
          </a:p>
        </p:txBody>
      </p:sp>
      <p:sp>
        <p:nvSpPr>
          <p:cNvPr id="9" name="Rectangle 8">
            <a:extLst>
              <a:ext uri="{FF2B5EF4-FFF2-40B4-BE49-F238E27FC236}">
                <a16:creationId xmlns:a16="http://schemas.microsoft.com/office/drawing/2014/main" id="{13E953E6-6A5A-4BD5-AF5A-A87BC13146E4}"/>
              </a:ext>
            </a:extLst>
          </p:cNvPr>
          <p:cNvSpPr/>
          <p:nvPr/>
        </p:nvSpPr>
        <p:spPr>
          <a:xfrm>
            <a:off x="8348827" y="6471968"/>
            <a:ext cx="3671679" cy="369332"/>
          </a:xfrm>
          <a:prstGeom prst="rect">
            <a:avLst/>
          </a:prstGeom>
          <a:noFill/>
          <a:ln w="17145" cap="flat" cmpd="sng" algn="ctr">
            <a:noFill/>
            <a:prstDash val="solid"/>
          </a:ln>
          <a:effectLst/>
        </p:spPr>
        <p:txBody>
          <a:bodyPr wrap="square" lIns="0" tIns="0" rIns="0" bIns="0">
            <a:noAutofit/>
          </a:bodyPr>
          <a:lstStyle/>
          <a:p>
            <a:pPr lvl="0" algn="ctr" defTabSz="914367">
              <a:defRPr/>
            </a:pPr>
            <a:r>
              <a:rPr lang="fr-FR" sz="1200" kern="0" dirty="0">
                <a:solidFill>
                  <a:srgbClr val="002050"/>
                </a:solidFill>
              </a:rPr>
              <a:t>Le </a:t>
            </a:r>
            <a:r>
              <a:rPr kumimoji="0" lang="fr-FR" sz="1200" b="0" i="0" u="none" strike="noStrike" kern="0" cap="none" spc="0" normalizeH="0" baseline="0" dirty="0">
                <a:ln>
                  <a:noFill/>
                </a:ln>
                <a:solidFill>
                  <a:srgbClr val="0078D7"/>
                </a:solidFill>
                <a:effectLst/>
                <a:uLnTx/>
                <a:uFillTx/>
                <a:latin typeface="Segoe UI Semibold"/>
                <a:ea typeface="+mn-ea"/>
                <a:cs typeface="+mn-cs"/>
              </a:rPr>
              <a:t>stockage hors chaîne </a:t>
            </a:r>
            <a:r>
              <a:rPr kumimoji="0" lang="fr-FR" sz="1200" b="0" i="0" u="none" strike="noStrike" kern="0" cap="none" spc="0" normalizeH="0" baseline="0" dirty="0">
                <a:ln>
                  <a:noFill/>
                </a:ln>
                <a:solidFill>
                  <a:srgbClr val="002050"/>
                </a:solidFill>
                <a:effectLst/>
                <a:uLnTx/>
                <a:uFillTx/>
                <a:latin typeface="Segoe UI"/>
                <a:ea typeface="+mn-ea"/>
                <a:cs typeface="+mn-cs"/>
              </a:rPr>
              <a:t>fournit la capacité de construire rapidement la valeur avec l’analyse avancée</a:t>
            </a:r>
          </a:p>
        </p:txBody>
      </p:sp>
      <p:sp>
        <p:nvSpPr>
          <p:cNvPr id="10" name="Rectangle 9">
            <a:extLst>
              <a:ext uri="{FF2B5EF4-FFF2-40B4-BE49-F238E27FC236}">
                <a16:creationId xmlns:a16="http://schemas.microsoft.com/office/drawing/2014/main" id="{5AEAED36-306D-455B-AAEB-952D6B10ED79}"/>
              </a:ext>
            </a:extLst>
          </p:cNvPr>
          <p:cNvSpPr/>
          <p:nvPr/>
        </p:nvSpPr>
        <p:spPr bwMode="auto">
          <a:xfrm>
            <a:off x="708977" y="1593938"/>
            <a:ext cx="11018520" cy="4580165"/>
          </a:xfrm>
          <a:prstGeom prst="rect">
            <a:avLst/>
          </a:prstGeom>
          <a:noFill/>
          <a:ln w="6350" cap="flat" cmpd="sng" algn="ctr">
            <a:solidFill>
              <a:srgbClr val="FFFFFF">
                <a:lumMod val="7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fr-FR" sz="1600" b="0" i="0" u="none" strike="noStrike" kern="0" cap="none" spc="0" normalizeH="0" baseline="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C53B2A05-75B6-49A6-9270-02F3A53512FB}"/>
              </a:ext>
            </a:extLst>
          </p:cNvPr>
          <p:cNvGrpSpPr/>
          <p:nvPr/>
        </p:nvGrpSpPr>
        <p:grpSpPr>
          <a:xfrm>
            <a:off x="1285567" y="1703760"/>
            <a:ext cx="408654" cy="413444"/>
            <a:chOff x="3171825" y="423863"/>
            <a:chExt cx="6096000" cy="6167438"/>
          </a:xfrm>
          <a:solidFill>
            <a:srgbClr val="0078D4"/>
          </a:solidFill>
        </p:grpSpPr>
        <p:sp>
          <p:nvSpPr>
            <p:cNvPr id="12" name="Freeform 5">
              <a:extLst>
                <a:ext uri="{FF2B5EF4-FFF2-40B4-BE49-F238E27FC236}">
                  <a16:creationId xmlns:a16="http://schemas.microsoft.com/office/drawing/2014/main" id="{67B28D11-2395-46C2-9C53-AF486B668FBF}"/>
                </a:ext>
              </a:extLst>
            </p:cNvPr>
            <p:cNvSpPr>
              <a:spLocks noEditPoints="1"/>
            </p:cNvSpPr>
            <p:nvPr/>
          </p:nvSpPr>
          <p:spPr bwMode="auto">
            <a:xfrm>
              <a:off x="3171825" y="423863"/>
              <a:ext cx="6096000" cy="6167438"/>
            </a:xfrm>
            <a:custGeom>
              <a:avLst/>
              <a:gdLst>
                <a:gd name="T0" fmla="*/ 2004 w 2014"/>
                <a:gd name="T1" fmla="*/ 1195 h 2032"/>
                <a:gd name="T2" fmla="*/ 1348 w 2014"/>
                <a:gd name="T3" fmla="*/ 412 h 2032"/>
                <a:gd name="T4" fmla="*/ 1025 w 2014"/>
                <a:gd name="T5" fmla="*/ 26 h 2032"/>
                <a:gd name="T6" fmla="*/ 998 w 2014"/>
                <a:gd name="T7" fmla="*/ 0 h 2032"/>
                <a:gd name="T8" fmla="*/ 986 w 2014"/>
                <a:gd name="T9" fmla="*/ 34 h 2032"/>
                <a:gd name="T10" fmla="*/ 839 w 2014"/>
                <a:gd name="T11" fmla="*/ 208 h 2032"/>
                <a:gd name="T12" fmla="*/ 11 w 2014"/>
                <a:gd name="T13" fmla="*/ 1191 h 2032"/>
                <a:gd name="T14" fmla="*/ 12 w 2014"/>
                <a:gd name="T15" fmla="*/ 1217 h 2032"/>
                <a:gd name="T16" fmla="*/ 473 w 2014"/>
                <a:gd name="T17" fmla="*/ 1592 h 2032"/>
                <a:gd name="T18" fmla="*/ 992 w 2014"/>
                <a:gd name="T19" fmla="*/ 2017 h 2032"/>
                <a:gd name="T20" fmla="*/ 1028 w 2014"/>
                <a:gd name="T21" fmla="*/ 2015 h 2032"/>
                <a:gd name="T22" fmla="*/ 1407 w 2014"/>
                <a:gd name="T23" fmla="*/ 1705 h 2032"/>
                <a:gd name="T24" fmla="*/ 2001 w 2014"/>
                <a:gd name="T25" fmla="*/ 1222 h 2032"/>
                <a:gd name="T26" fmla="*/ 2004 w 2014"/>
                <a:gd name="T27" fmla="*/ 1195 h 2032"/>
                <a:gd name="T28" fmla="*/ 1694 w 2014"/>
                <a:gd name="T29" fmla="*/ 1217 h 2032"/>
                <a:gd name="T30" fmla="*/ 1542 w 2014"/>
                <a:gd name="T31" fmla="*/ 1326 h 2032"/>
                <a:gd name="T32" fmla="*/ 1435 w 2014"/>
                <a:gd name="T33" fmla="*/ 1286 h 2032"/>
                <a:gd name="T34" fmla="*/ 1413 w 2014"/>
                <a:gd name="T35" fmla="*/ 1285 h 2032"/>
                <a:gd name="T36" fmla="*/ 1157 w 2014"/>
                <a:gd name="T37" fmla="*/ 1467 h 2032"/>
                <a:gd name="T38" fmla="*/ 1153 w 2014"/>
                <a:gd name="T39" fmla="*/ 1486 h 2032"/>
                <a:gd name="T40" fmla="*/ 1107 w 2014"/>
                <a:gd name="T41" fmla="*/ 1692 h 2032"/>
                <a:gd name="T42" fmla="*/ 899 w 2014"/>
                <a:gd name="T43" fmla="*/ 1678 h 2032"/>
                <a:gd name="T44" fmla="*/ 878 w 2014"/>
                <a:gd name="T45" fmla="*/ 1474 h 2032"/>
                <a:gd name="T46" fmla="*/ 872 w 2014"/>
                <a:gd name="T47" fmla="*/ 1448 h 2032"/>
                <a:gd name="T48" fmla="*/ 584 w 2014"/>
                <a:gd name="T49" fmla="*/ 1293 h 2032"/>
                <a:gd name="T50" fmla="*/ 557 w 2014"/>
                <a:gd name="T51" fmla="*/ 1295 h 2032"/>
                <a:gd name="T52" fmla="*/ 368 w 2014"/>
                <a:gd name="T53" fmla="*/ 1300 h 2032"/>
                <a:gd name="T54" fmla="*/ 307 w 2014"/>
                <a:gd name="T55" fmla="*/ 1115 h 2032"/>
                <a:gd name="T56" fmla="*/ 470 w 2014"/>
                <a:gd name="T57" fmla="*/ 1006 h 2032"/>
                <a:gd name="T58" fmla="*/ 522 w 2014"/>
                <a:gd name="T59" fmla="*/ 1019 h 2032"/>
                <a:gd name="T60" fmla="*/ 548 w 2014"/>
                <a:gd name="T61" fmla="*/ 1015 h 2032"/>
                <a:gd name="T62" fmla="*/ 857 w 2014"/>
                <a:gd name="T63" fmla="*/ 729 h 2032"/>
                <a:gd name="T64" fmla="*/ 863 w 2014"/>
                <a:gd name="T65" fmla="*/ 701 h 2032"/>
                <a:gd name="T66" fmla="*/ 857 w 2014"/>
                <a:gd name="T67" fmla="*/ 524 h 2032"/>
                <a:gd name="T68" fmla="*/ 1013 w 2014"/>
                <a:gd name="T69" fmla="*/ 433 h 2032"/>
                <a:gd name="T70" fmla="*/ 1169 w 2014"/>
                <a:gd name="T71" fmla="*/ 691 h 2032"/>
                <a:gd name="T72" fmla="*/ 1171 w 2014"/>
                <a:gd name="T73" fmla="*/ 713 h 2032"/>
                <a:gd name="T74" fmla="*/ 1434 w 2014"/>
                <a:gd name="T75" fmla="*/ 1023 h 2032"/>
                <a:gd name="T76" fmla="*/ 1459 w 2014"/>
                <a:gd name="T77" fmla="*/ 1027 h 2032"/>
                <a:gd name="T78" fmla="*/ 1641 w 2014"/>
                <a:gd name="T79" fmla="*/ 1038 h 2032"/>
                <a:gd name="T80" fmla="*/ 1694 w 2014"/>
                <a:gd name="T81" fmla="*/ 1217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4" h="2032">
                  <a:moveTo>
                    <a:pt x="2004" y="1195"/>
                  </a:moveTo>
                  <a:cubicBezTo>
                    <a:pt x="1785" y="934"/>
                    <a:pt x="1567" y="673"/>
                    <a:pt x="1348" y="412"/>
                  </a:cubicBezTo>
                  <a:cubicBezTo>
                    <a:pt x="1240" y="283"/>
                    <a:pt x="1133" y="154"/>
                    <a:pt x="1025" y="26"/>
                  </a:cubicBezTo>
                  <a:cubicBezTo>
                    <a:pt x="1017" y="17"/>
                    <a:pt x="1017" y="1"/>
                    <a:pt x="998" y="0"/>
                  </a:cubicBezTo>
                  <a:cubicBezTo>
                    <a:pt x="1001" y="14"/>
                    <a:pt x="995" y="24"/>
                    <a:pt x="986" y="34"/>
                  </a:cubicBezTo>
                  <a:cubicBezTo>
                    <a:pt x="937" y="92"/>
                    <a:pt x="888" y="150"/>
                    <a:pt x="839" y="208"/>
                  </a:cubicBezTo>
                  <a:cubicBezTo>
                    <a:pt x="563" y="536"/>
                    <a:pt x="287" y="864"/>
                    <a:pt x="11" y="1191"/>
                  </a:cubicBezTo>
                  <a:cubicBezTo>
                    <a:pt x="1" y="1202"/>
                    <a:pt x="0" y="1207"/>
                    <a:pt x="12" y="1217"/>
                  </a:cubicBezTo>
                  <a:cubicBezTo>
                    <a:pt x="166" y="1341"/>
                    <a:pt x="319" y="1467"/>
                    <a:pt x="473" y="1592"/>
                  </a:cubicBezTo>
                  <a:cubicBezTo>
                    <a:pt x="646" y="1733"/>
                    <a:pt x="820" y="1874"/>
                    <a:pt x="992" y="2017"/>
                  </a:cubicBezTo>
                  <a:cubicBezTo>
                    <a:pt x="1011" y="2032"/>
                    <a:pt x="1017" y="2024"/>
                    <a:pt x="1028" y="2015"/>
                  </a:cubicBezTo>
                  <a:cubicBezTo>
                    <a:pt x="1154" y="1912"/>
                    <a:pt x="1281" y="1808"/>
                    <a:pt x="1407" y="1705"/>
                  </a:cubicBezTo>
                  <a:cubicBezTo>
                    <a:pt x="1605" y="1544"/>
                    <a:pt x="1803" y="1383"/>
                    <a:pt x="2001" y="1222"/>
                  </a:cubicBezTo>
                  <a:cubicBezTo>
                    <a:pt x="2012" y="1213"/>
                    <a:pt x="2014" y="1207"/>
                    <a:pt x="2004" y="1195"/>
                  </a:cubicBezTo>
                  <a:close/>
                  <a:moveTo>
                    <a:pt x="1694" y="1217"/>
                  </a:moveTo>
                  <a:cubicBezTo>
                    <a:pt x="1672" y="1282"/>
                    <a:pt x="1610" y="1325"/>
                    <a:pt x="1542" y="1326"/>
                  </a:cubicBezTo>
                  <a:cubicBezTo>
                    <a:pt x="1501" y="1327"/>
                    <a:pt x="1465" y="1314"/>
                    <a:pt x="1435" y="1286"/>
                  </a:cubicBezTo>
                  <a:cubicBezTo>
                    <a:pt x="1427" y="1279"/>
                    <a:pt x="1421" y="1279"/>
                    <a:pt x="1413" y="1285"/>
                  </a:cubicBezTo>
                  <a:cubicBezTo>
                    <a:pt x="1328" y="1346"/>
                    <a:pt x="1243" y="1407"/>
                    <a:pt x="1157" y="1467"/>
                  </a:cubicBezTo>
                  <a:cubicBezTo>
                    <a:pt x="1148" y="1473"/>
                    <a:pt x="1149" y="1477"/>
                    <a:pt x="1153" y="1486"/>
                  </a:cubicBezTo>
                  <a:cubicBezTo>
                    <a:pt x="1192" y="1561"/>
                    <a:pt x="1174" y="1642"/>
                    <a:pt x="1107" y="1692"/>
                  </a:cubicBezTo>
                  <a:cubicBezTo>
                    <a:pt x="1045" y="1740"/>
                    <a:pt x="959" y="1734"/>
                    <a:pt x="899" y="1678"/>
                  </a:cubicBezTo>
                  <a:cubicBezTo>
                    <a:pt x="844" y="1627"/>
                    <a:pt x="834" y="1536"/>
                    <a:pt x="878" y="1474"/>
                  </a:cubicBezTo>
                  <a:cubicBezTo>
                    <a:pt x="888" y="1460"/>
                    <a:pt x="886" y="1455"/>
                    <a:pt x="872" y="1448"/>
                  </a:cubicBezTo>
                  <a:cubicBezTo>
                    <a:pt x="776" y="1397"/>
                    <a:pt x="679" y="1345"/>
                    <a:pt x="584" y="1293"/>
                  </a:cubicBezTo>
                  <a:cubicBezTo>
                    <a:pt x="574" y="1288"/>
                    <a:pt x="567" y="1288"/>
                    <a:pt x="557" y="1295"/>
                  </a:cubicBezTo>
                  <a:cubicBezTo>
                    <a:pt x="500" y="1339"/>
                    <a:pt x="424" y="1341"/>
                    <a:pt x="368" y="1300"/>
                  </a:cubicBezTo>
                  <a:cubicBezTo>
                    <a:pt x="308" y="1256"/>
                    <a:pt x="283" y="1182"/>
                    <a:pt x="307" y="1115"/>
                  </a:cubicBezTo>
                  <a:cubicBezTo>
                    <a:pt x="332" y="1047"/>
                    <a:pt x="398" y="1002"/>
                    <a:pt x="470" y="1006"/>
                  </a:cubicBezTo>
                  <a:cubicBezTo>
                    <a:pt x="488" y="1007"/>
                    <a:pt x="506" y="1011"/>
                    <a:pt x="522" y="1019"/>
                  </a:cubicBezTo>
                  <a:cubicBezTo>
                    <a:pt x="532" y="1024"/>
                    <a:pt x="539" y="1024"/>
                    <a:pt x="548" y="1015"/>
                  </a:cubicBezTo>
                  <a:cubicBezTo>
                    <a:pt x="650" y="919"/>
                    <a:pt x="754" y="824"/>
                    <a:pt x="857" y="729"/>
                  </a:cubicBezTo>
                  <a:cubicBezTo>
                    <a:pt x="866" y="721"/>
                    <a:pt x="871" y="715"/>
                    <a:pt x="863" y="701"/>
                  </a:cubicBezTo>
                  <a:cubicBezTo>
                    <a:pt x="826" y="644"/>
                    <a:pt x="824" y="583"/>
                    <a:pt x="857" y="524"/>
                  </a:cubicBezTo>
                  <a:cubicBezTo>
                    <a:pt x="891" y="464"/>
                    <a:pt x="944" y="433"/>
                    <a:pt x="1013" y="433"/>
                  </a:cubicBezTo>
                  <a:cubicBezTo>
                    <a:pt x="1147" y="433"/>
                    <a:pt x="1231" y="572"/>
                    <a:pt x="1169" y="691"/>
                  </a:cubicBezTo>
                  <a:cubicBezTo>
                    <a:pt x="1164" y="700"/>
                    <a:pt x="1165" y="705"/>
                    <a:pt x="1171" y="713"/>
                  </a:cubicBezTo>
                  <a:cubicBezTo>
                    <a:pt x="1259" y="816"/>
                    <a:pt x="1346" y="919"/>
                    <a:pt x="1434" y="1023"/>
                  </a:cubicBezTo>
                  <a:cubicBezTo>
                    <a:pt x="1442" y="1033"/>
                    <a:pt x="1448" y="1034"/>
                    <a:pt x="1459" y="1027"/>
                  </a:cubicBezTo>
                  <a:cubicBezTo>
                    <a:pt x="1516" y="992"/>
                    <a:pt x="1591" y="997"/>
                    <a:pt x="1641" y="1038"/>
                  </a:cubicBezTo>
                  <a:cubicBezTo>
                    <a:pt x="1697" y="1084"/>
                    <a:pt x="1717" y="1152"/>
                    <a:pt x="1694" y="1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13" name="Freeform 6">
              <a:extLst>
                <a:ext uri="{FF2B5EF4-FFF2-40B4-BE49-F238E27FC236}">
                  <a16:creationId xmlns:a16="http://schemas.microsoft.com/office/drawing/2014/main" id="{D1AF3191-FE7F-421A-879F-28991A1E2BC4}"/>
                </a:ext>
              </a:extLst>
            </p:cNvPr>
            <p:cNvSpPr>
              <a:spLocks/>
            </p:cNvSpPr>
            <p:nvPr/>
          </p:nvSpPr>
          <p:spPr bwMode="auto">
            <a:xfrm>
              <a:off x="4987925" y="2786063"/>
              <a:ext cx="1101725" cy="1947863"/>
            </a:xfrm>
            <a:custGeom>
              <a:avLst/>
              <a:gdLst>
                <a:gd name="T0" fmla="*/ 362 w 364"/>
                <a:gd name="T1" fmla="*/ 338 h 642"/>
                <a:gd name="T2" fmla="*/ 363 w 364"/>
                <a:gd name="T3" fmla="*/ 622 h 642"/>
                <a:gd name="T4" fmla="*/ 345 w 364"/>
                <a:gd name="T5" fmla="*/ 633 h 642"/>
                <a:gd name="T6" fmla="*/ 29 w 364"/>
                <a:gd name="T7" fmla="*/ 442 h 642"/>
                <a:gd name="T8" fmla="*/ 18 w 364"/>
                <a:gd name="T9" fmla="*/ 418 h 642"/>
                <a:gd name="T10" fmla="*/ 4 w 364"/>
                <a:gd name="T11" fmla="*/ 320 h 642"/>
                <a:gd name="T12" fmla="*/ 8 w 364"/>
                <a:gd name="T13" fmla="*/ 299 h 642"/>
                <a:gd name="T14" fmla="*/ 325 w 364"/>
                <a:gd name="T15" fmla="*/ 7 h 642"/>
                <a:gd name="T16" fmla="*/ 342 w 364"/>
                <a:gd name="T17" fmla="*/ 9 h 642"/>
                <a:gd name="T18" fmla="*/ 363 w 364"/>
                <a:gd name="T19" fmla="*/ 73 h 642"/>
                <a:gd name="T20" fmla="*/ 362 w 364"/>
                <a:gd name="T21" fmla="*/ 33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42">
                  <a:moveTo>
                    <a:pt x="362" y="338"/>
                  </a:moveTo>
                  <a:cubicBezTo>
                    <a:pt x="362" y="433"/>
                    <a:pt x="362" y="528"/>
                    <a:pt x="363" y="622"/>
                  </a:cubicBezTo>
                  <a:cubicBezTo>
                    <a:pt x="363" y="639"/>
                    <a:pt x="360" y="642"/>
                    <a:pt x="345" y="633"/>
                  </a:cubicBezTo>
                  <a:cubicBezTo>
                    <a:pt x="240" y="568"/>
                    <a:pt x="134" y="505"/>
                    <a:pt x="29" y="442"/>
                  </a:cubicBezTo>
                  <a:cubicBezTo>
                    <a:pt x="19" y="436"/>
                    <a:pt x="15" y="431"/>
                    <a:pt x="18" y="418"/>
                  </a:cubicBezTo>
                  <a:cubicBezTo>
                    <a:pt x="26" y="384"/>
                    <a:pt x="20" y="351"/>
                    <a:pt x="4" y="320"/>
                  </a:cubicBezTo>
                  <a:cubicBezTo>
                    <a:pt x="0" y="311"/>
                    <a:pt x="0" y="306"/>
                    <a:pt x="8" y="299"/>
                  </a:cubicBezTo>
                  <a:cubicBezTo>
                    <a:pt x="114" y="202"/>
                    <a:pt x="220" y="105"/>
                    <a:pt x="325" y="7"/>
                  </a:cubicBezTo>
                  <a:cubicBezTo>
                    <a:pt x="333" y="0"/>
                    <a:pt x="336" y="1"/>
                    <a:pt x="342" y="9"/>
                  </a:cubicBezTo>
                  <a:cubicBezTo>
                    <a:pt x="355" y="28"/>
                    <a:pt x="364" y="47"/>
                    <a:pt x="363" y="73"/>
                  </a:cubicBezTo>
                  <a:cubicBezTo>
                    <a:pt x="361" y="161"/>
                    <a:pt x="362" y="250"/>
                    <a:pt x="362"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14" name="Freeform 7">
              <a:extLst>
                <a:ext uri="{FF2B5EF4-FFF2-40B4-BE49-F238E27FC236}">
                  <a16:creationId xmlns:a16="http://schemas.microsoft.com/office/drawing/2014/main" id="{F1A0D40F-8626-456A-BE61-90C4F9A2BD73}"/>
                </a:ext>
              </a:extLst>
            </p:cNvPr>
            <p:cNvSpPr>
              <a:spLocks/>
            </p:cNvSpPr>
            <p:nvPr/>
          </p:nvSpPr>
          <p:spPr bwMode="auto">
            <a:xfrm>
              <a:off x="6310313" y="2767013"/>
              <a:ext cx="1065213" cy="1957388"/>
            </a:xfrm>
            <a:custGeom>
              <a:avLst/>
              <a:gdLst>
                <a:gd name="T0" fmla="*/ 0 w 352"/>
                <a:gd name="T1" fmla="*/ 645 h 645"/>
                <a:gd name="T2" fmla="*/ 0 w 352"/>
                <a:gd name="T3" fmla="*/ 624 h 645"/>
                <a:gd name="T4" fmla="*/ 0 w 352"/>
                <a:gd name="T5" fmla="*/ 68 h 645"/>
                <a:gd name="T6" fmla="*/ 18 w 352"/>
                <a:gd name="T7" fmla="*/ 34 h 645"/>
                <a:gd name="T8" fmla="*/ 67 w 352"/>
                <a:gd name="T9" fmla="*/ 4 h 645"/>
                <a:gd name="T10" fmla="*/ 106 w 352"/>
                <a:gd name="T11" fmla="*/ 44 h 645"/>
                <a:gd name="T12" fmla="*/ 342 w 352"/>
                <a:gd name="T13" fmla="*/ 324 h 645"/>
                <a:gd name="T14" fmla="*/ 348 w 352"/>
                <a:gd name="T15" fmla="*/ 351 h 645"/>
                <a:gd name="T16" fmla="*/ 343 w 352"/>
                <a:gd name="T17" fmla="*/ 416 h 645"/>
                <a:gd name="T18" fmla="*/ 336 w 352"/>
                <a:gd name="T19" fmla="*/ 434 h 645"/>
                <a:gd name="T20" fmla="*/ 8 w 352"/>
                <a:gd name="T21" fmla="*/ 644 h 645"/>
                <a:gd name="T22" fmla="*/ 0 w 352"/>
                <a:gd name="T2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645">
                  <a:moveTo>
                    <a:pt x="0" y="645"/>
                  </a:moveTo>
                  <a:cubicBezTo>
                    <a:pt x="0" y="637"/>
                    <a:pt x="0" y="631"/>
                    <a:pt x="0" y="624"/>
                  </a:cubicBezTo>
                  <a:cubicBezTo>
                    <a:pt x="0" y="439"/>
                    <a:pt x="1" y="254"/>
                    <a:pt x="0" y="68"/>
                  </a:cubicBezTo>
                  <a:cubicBezTo>
                    <a:pt x="0" y="52"/>
                    <a:pt x="5" y="42"/>
                    <a:pt x="18" y="34"/>
                  </a:cubicBezTo>
                  <a:cubicBezTo>
                    <a:pt x="35" y="24"/>
                    <a:pt x="50" y="0"/>
                    <a:pt x="67" y="4"/>
                  </a:cubicBezTo>
                  <a:cubicBezTo>
                    <a:pt x="82" y="7"/>
                    <a:pt x="94" y="30"/>
                    <a:pt x="106" y="44"/>
                  </a:cubicBezTo>
                  <a:cubicBezTo>
                    <a:pt x="185" y="137"/>
                    <a:pt x="263" y="231"/>
                    <a:pt x="342" y="324"/>
                  </a:cubicBezTo>
                  <a:cubicBezTo>
                    <a:pt x="350" y="332"/>
                    <a:pt x="352" y="340"/>
                    <a:pt x="348" y="351"/>
                  </a:cubicBezTo>
                  <a:cubicBezTo>
                    <a:pt x="341" y="372"/>
                    <a:pt x="340" y="394"/>
                    <a:pt x="343" y="416"/>
                  </a:cubicBezTo>
                  <a:cubicBezTo>
                    <a:pt x="345" y="425"/>
                    <a:pt x="343" y="429"/>
                    <a:pt x="336" y="434"/>
                  </a:cubicBezTo>
                  <a:cubicBezTo>
                    <a:pt x="226" y="504"/>
                    <a:pt x="117" y="574"/>
                    <a:pt x="8" y="644"/>
                  </a:cubicBezTo>
                  <a:cubicBezTo>
                    <a:pt x="7" y="645"/>
                    <a:pt x="5" y="644"/>
                    <a:pt x="0" y="6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grpSp>
      <p:sp>
        <p:nvSpPr>
          <p:cNvPr id="15" name="Freeform 151">
            <a:extLst>
              <a:ext uri="{FF2B5EF4-FFF2-40B4-BE49-F238E27FC236}">
                <a16:creationId xmlns:a16="http://schemas.microsoft.com/office/drawing/2014/main" id="{2A47DAB7-D961-45DD-99F9-4BFF2657708F}"/>
              </a:ext>
            </a:extLst>
          </p:cNvPr>
          <p:cNvSpPr>
            <a:spLocks/>
          </p:cNvSpPr>
          <p:nvPr/>
        </p:nvSpPr>
        <p:spPr bwMode="auto">
          <a:xfrm>
            <a:off x="3047146" y="5070855"/>
            <a:ext cx="329097" cy="329234"/>
          </a:xfrm>
          <a:custGeom>
            <a:avLst/>
            <a:gdLst>
              <a:gd name="connsiteX0" fmla="*/ 359932 w 5816600"/>
              <a:gd name="connsiteY0" fmla="*/ 4167497 h 5819016"/>
              <a:gd name="connsiteX1" fmla="*/ 577706 w 5816600"/>
              <a:gd name="connsiteY1" fmla="*/ 4168635 h 5819016"/>
              <a:gd name="connsiteX2" fmla="*/ 731962 w 5816600"/>
              <a:gd name="connsiteY2" fmla="*/ 4320395 h 5819016"/>
              <a:gd name="connsiteX3" fmla="*/ 728937 w 5816600"/>
              <a:gd name="connsiteY3" fmla="*/ 5006346 h 5819016"/>
              <a:gd name="connsiteX4" fmla="*/ 801529 w 5816600"/>
              <a:gd name="connsiteY4" fmla="*/ 5079190 h 5819016"/>
              <a:gd name="connsiteX5" fmla="*/ 1503244 w 5816600"/>
              <a:gd name="connsiteY5" fmla="*/ 5079190 h 5819016"/>
              <a:gd name="connsiteX6" fmla="*/ 1660525 w 5816600"/>
              <a:gd name="connsiteY6" fmla="*/ 5233985 h 5819016"/>
              <a:gd name="connsiteX7" fmla="*/ 1660525 w 5816600"/>
              <a:gd name="connsiteY7" fmla="*/ 5664981 h 5819016"/>
              <a:gd name="connsiteX8" fmla="*/ 1509293 w 5816600"/>
              <a:gd name="connsiteY8" fmla="*/ 5816740 h 5819016"/>
              <a:gd name="connsiteX9" fmla="*/ 154256 w 5816600"/>
              <a:gd name="connsiteY9" fmla="*/ 5816740 h 5819016"/>
              <a:gd name="connsiteX10" fmla="*/ 0 w 5816600"/>
              <a:gd name="connsiteY10" fmla="*/ 5664981 h 5819016"/>
              <a:gd name="connsiteX11" fmla="*/ 0 w 5816600"/>
              <a:gd name="connsiteY11" fmla="*/ 4991170 h 5819016"/>
              <a:gd name="connsiteX12" fmla="*/ 0 w 5816600"/>
              <a:gd name="connsiteY12" fmla="*/ 4314324 h 5819016"/>
              <a:gd name="connsiteX13" fmla="*/ 142158 w 5816600"/>
              <a:gd name="connsiteY13" fmla="*/ 4168635 h 5819016"/>
              <a:gd name="connsiteX14" fmla="*/ 359932 w 5816600"/>
              <a:gd name="connsiteY14" fmla="*/ 4167497 h 5819016"/>
              <a:gd name="connsiteX15" fmla="*/ 2478847 w 5816600"/>
              <a:gd name="connsiteY15" fmla="*/ 348159 h 5819016"/>
              <a:gd name="connsiteX16" fmla="*/ 2983979 w 5816600"/>
              <a:gd name="connsiteY16" fmla="*/ 925768 h 5819016"/>
              <a:gd name="connsiteX17" fmla="*/ 2884082 w 5816600"/>
              <a:gd name="connsiteY17" fmla="*/ 1244495 h 5819016"/>
              <a:gd name="connsiteX18" fmla="*/ 2887109 w 5816600"/>
              <a:gd name="connsiteY18" fmla="*/ 1314311 h 5819016"/>
              <a:gd name="connsiteX19" fmla="*/ 3428977 w 5816600"/>
              <a:gd name="connsiteY19" fmla="*/ 2073184 h 5819016"/>
              <a:gd name="connsiteX20" fmla="*/ 3513738 w 5816600"/>
              <a:gd name="connsiteY20" fmla="*/ 2091397 h 5819016"/>
              <a:gd name="connsiteX21" fmla="*/ 4394651 w 5816600"/>
              <a:gd name="connsiteY21" fmla="*/ 2637786 h 5819016"/>
              <a:gd name="connsiteX22" fmla="*/ 4222101 w 5816600"/>
              <a:gd name="connsiteY22" fmla="*/ 3181139 h 5819016"/>
              <a:gd name="connsiteX23" fmla="*/ 4213019 w 5816600"/>
              <a:gd name="connsiteY23" fmla="*/ 3275240 h 5819016"/>
              <a:gd name="connsiteX24" fmla="*/ 4700397 w 5816600"/>
              <a:gd name="connsiteY24" fmla="*/ 4128213 h 5819016"/>
              <a:gd name="connsiteX25" fmla="*/ 4812403 w 5816600"/>
              <a:gd name="connsiteY25" fmla="*/ 4191958 h 5819016"/>
              <a:gd name="connsiteX26" fmla="*/ 5342161 w 5816600"/>
              <a:gd name="connsiteY26" fmla="*/ 4586573 h 5819016"/>
              <a:gd name="connsiteX27" fmla="*/ 5093932 w 5816600"/>
              <a:gd name="connsiteY27" fmla="*/ 5196707 h 5819016"/>
              <a:gd name="connsiteX28" fmla="*/ 4443086 w 5816600"/>
              <a:gd name="connsiteY28" fmla="*/ 5093500 h 5819016"/>
              <a:gd name="connsiteX29" fmla="*/ 4427950 w 5816600"/>
              <a:gd name="connsiteY29" fmla="*/ 4401407 h 5819016"/>
              <a:gd name="connsiteX30" fmla="*/ 4434004 w 5816600"/>
              <a:gd name="connsiteY30" fmla="*/ 4292130 h 5819016"/>
              <a:gd name="connsiteX31" fmla="*/ 3940572 w 5816600"/>
              <a:gd name="connsiteY31" fmla="*/ 3433085 h 5819016"/>
              <a:gd name="connsiteX32" fmla="*/ 3840675 w 5816600"/>
              <a:gd name="connsiteY32" fmla="*/ 3390588 h 5819016"/>
              <a:gd name="connsiteX33" fmla="*/ 3528874 w 5816600"/>
              <a:gd name="connsiteY33" fmla="*/ 3387553 h 5819016"/>
              <a:gd name="connsiteX34" fmla="*/ 3444113 w 5816600"/>
              <a:gd name="connsiteY34" fmla="*/ 3420943 h 5819016"/>
              <a:gd name="connsiteX35" fmla="*/ 3077822 w 5816600"/>
              <a:gd name="connsiteY35" fmla="*/ 4028042 h 5819016"/>
              <a:gd name="connsiteX36" fmla="*/ 3089931 w 5816600"/>
              <a:gd name="connsiteY36" fmla="*/ 4110000 h 5819016"/>
              <a:gd name="connsiteX37" fmla="*/ 3162584 w 5816600"/>
              <a:gd name="connsiteY37" fmla="*/ 4528898 h 5819016"/>
              <a:gd name="connsiteX38" fmla="*/ 2687315 w 5816600"/>
              <a:gd name="connsiteY38" fmla="*/ 4847625 h 5819016"/>
              <a:gd name="connsiteX39" fmla="*/ 2278644 w 5816600"/>
              <a:gd name="connsiteY39" fmla="*/ 4468188 h 5819016"/>
              <a:gd name="connsiteX40" fmla="*/ 2720614 w 5816600"/>
              <a:gd name="connsiteY40" fmla="*/ 3933941 h 5819016"/>
              <a:gd name="connsiteX41" fmla="*/ 2811429 w 5816600"/>
              <a:gd name="connsiteY41" fmla="*/ 3882338 h 5819016"/>
              <a:gd name="connsiteX42" fmla="*/ 3183774 w 5816600"/>
              <a:gd name="connsiteY42" fmla="*/ 3278275 h 5819016"/>
              <a:gd name="connsiteX43" fmla="*/ 3177720 w 5816600"/>
              <a:gd name="connsiteY43" fmla="*/ 3175068 h 5819016"/>
              <a:gd name="connsiteX44" fmla="*/ 3080850 w 5816600"/>
              <a:gd name="connsiteY44" fmla="*/ 3002045 h 5819016"/>
              <a:gd name="connsiteX45" fmla="*/ 2977925 w 5816600"/>
              <a:gd name="connsiteY45" fmla="*/ 2941335 h 5819016"/>
              <a:gd name="connsiteX46" fmla="*/ 2502656 w 5816600"/>
              <a:gd name="connsiteY46" fmla="*/ 2983832 h 5819016"/>
              <a:gd name="connsiteX47" fmla="*/ 1845755 w 5816600"/>
              <a:gd name="connsiteY47" fmla="*/ 3038471 h 5819016"/>
              <a:gd name="connsiteX48" fmla="*/ 1394704 w 5816600"/>
              <a:gd name="connsiteY48" fmla="*/ 3074897 h 5819016"/>
              <a:gd name="connsiteX49" fmla="*/ 1334160 w 5816600"/>
              <a:gd name="connsiteY49" fmla="*/ 3138642 h 5819016"/>
              <a:gd name="connsiteX50" fmla="*/ 907326 w 5816600"/>
              <a:gd name="connsiteY50" fmla="*/ 3463440 h 5819016"/>
              <a:gd name="connsiteX51" fmla="*/ 486546 w 5816600"/>
              <a:gd name="connsiteY51" fmla="*/ 3208459 h 5819016"/>
              <a:gd name="connsiteX52" fmla="*/ 528927 w 5816600"/>
              <a:gd name="connsiteY52" fmla="*/ 2734922 h 5819016"/>
              <a:gd name="connsiteX53" fmla="*/ 979979 w 5816600"/>
              <a:gd name="connsiteY53" fmla="*/ 2555828 h 5819016"/>
              <a:gd name="connsiteX54" fmla="*/ 1264535 w 5816600"/>
              <a:gd name="connsiteY54" fmla="*/ 2737957 h 5819016"/>
              <a:gd name="connsiteX55" fmla="*/ 1355350 w 5816600"/>
              <a:gd name="connsiteY55" fmla="*/ 2780454 h 5819016"/>
              <a:gd name="connsiteX56" fmla="*/ 1981979 w 5816600"/>
              <a:gd name="connsiteY56" fmla="*/ 2728851 h 5819016"/>
              <a:gd name="connsiteX57" fmla="*/ 2650988 w 5816600"/>
              <a:gd name="connsiteY57" fmla="*/ 2671176 h 5819016"/>
              <a:gd name="connsiteX58" fmla="*/ 2980952 w 5816600"/>
              <a:gd name="connsiteY58" fmla="*/ 2643857 h 5819016"/>
              <a:gd name="connsiteX59" fmla="*/ 3044523 w 5816600"/>
              <a:gd name="connsiteY59" fmla="*/ 2592254 h 5819016"/>
              <a:gd name="connsiteX60" fmla="*/ 3165611 w 5816600"/>
              <a:gd name="connsiteY60" fmla="*/ 2337272 h 5819016"/>
              <a:gd name="connsiteX61" fmla="*/ 3168638 w 5816600"/>
              <a:gd name="connsiteY61" fmla="*/ 2255314 h 5819016"/>
              <a:gd name="connsiteX62" fmla="*/ 2629798 w 5816600"/>
              <a:gd name="connsiteY62" fmla="*/ 1487334 h 5819016"/>
              <a:gd name="connsiteX63" fmla="*/ 2548064 w 5816600"/>
              <a:gd name="connsiteY63" fmla="*/ 1456979 h 5819016"/>
              <a:gd name="connsiteX64" fmla="*/ 1860891 w 5816600"/>
              <a:gd name="connsiteY64" fmla="*/ 998620 h 5819016"/>
              <a:gd name="connsiteX65" fmla="*/ 2354324 w 5816600"/>
              <a:gd name="connsiteY65" fmla="*/ 349025 h 5819016"/>
              <a:gd name="connsiteX66" fmla="*/ 2478847 w 5816600"/>
              <a:gd name="connsiteY66" fmla="*/ 348159 h 5819016"/>
              <a:gd name="connsiteX67" fmla="*/ 4305863 w 5816600"/>
              <a:gd name="connsiteY67" fmla="*/ 0 h 5819016"/>
              <a:gd name="connsiteX68" fmla="*/ 4987057 w 5816600"/>
              <a:gd name="connsiteY68" fmla="*/ 0 h 5819016"/>
              <a:gd name="connsiteX69" fmla="*/ 5689444 w 5816600"/>
              <a:gd name="connsiteY69" fmla="*/ 0 h 5819016"/>
              <a:gd name="connsiteX70" fmla="*/ 5816600 w 5816600"/>
              <a:gd name="connsiteY70" fmla="*/ 127558 h 5819016"/>
              <a:gd name="connsiteX71" fmla="*/ 5816600 w 5816600"/>
              <a:gd name="connsiteY71" fmla="*/ 1515506 h 5819016"/>
              <a:gd name="connsiteX72" fmla="*/ 5689444 w 5816600"/>
              <a:gd name="connsiteY72" fmla="*/ 1643063 h 5819016"/>
              <a:gd name="connsiteX73" fmla="*/ 5223205 w 5816600"/>
              <a:gd name="connsiteY73" fmla="*/ 1643063 h 5819016"/>
              <a:gd name="connsiteX74" fmla="*/ 5083938 w 5816600"/>
              <a:gd name="connsiteY74" fmla="*/ 1500320 h 5819016"/>
              <a:gd name="connsiteX75" fmla="*/ 5086966 w 5816600"/>
              <a:gd name="connsiteY75" fmla="*/ 804828 h 5819016"/>
              <a:gd name="connsiteX76" fmla="*/ 5014305 w 5816600"/>
              <a:gd name="connsiteY76" fmla="*/ 731938 h 5819016"/>
              <a:gd name="connsiteX77" fmla="*/ 4293753 w 5816600"/>
              <a:gd name="connsiteY77" fmla="*/ 731938 h 5819016"/>
              <a:gd name="connsiteX78" fmla="*/ 4154487 w 5816600"/>
              <a:gd name="connsiteY78" fmla="*/ 601343 h 5819016"/>
              <a:gd name="connsiteX79" fmla="*/ 4154487 w 5816600"/>
              <a:gd name="connsiteY79" fmla="*/ 145780 h 5819016"/>
              <a:gd name="connsiteX80" fmla="*/ 4305863 w 5816600"/>
              <a:gd name="connsiteY80" fmla="*/ 0 h 58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816600" h="5819016">
                <a:moveTo>
                  <a:pt x="359932" y="4167497"/>
                </a:moveTo>
                <a:cubicBezTo>
                  <a:pt x="432523" y="4167118"/>
                  <a:pt x="505115" y="4167118"/>
                  <a:pt x="577706" y="4168635"/>
                </a:cubicBezTo>
                <a:cubicBezTo>
                  <a:pt x="704740" y="4168635"/>
                  <a:pt x="731962" y="4195952"/>
                  <a:pt x="731962" y="4320395"/>
                </a:cubicBezTo>
                <a:cubicBezTo>
                  <a:pt x="731962" y="4548033"/>
                  <a:pt x="731962" y="4775672"/>
                  <a:pt x="728937" y="5006346"/>
                </a:cubicBezTo>
                <a:cubicBezTo>
                  <a:pt x="728937" y="5060979"/>
                  <a:pt x="747085" y="5079190"/>
                  <a:pt x="801529" y="5079190"/>
                </a:cubicBezTo>
                <a:cubicBezTo>
                  <a:pt x="1037450" y="5076155"/>
                  <a:pt x="1270347" y="5079190"/>
                  <a:pt x="1503244" y="5079190"/>
                </a:cubicBezTo>
                <a:cubicBezTo>
                  <a:pt x="1630279" y="5079190"/>
                  <a:pt x="1660525" y="5106507"/>
                  <a:pt x="1660525" y="5233985"/>
                </a:cubicBezTo>
                <a:cubicBezTo>
                  <a:pt x="1660525" y="5379674"/>
                  <a:pt x="1660525" y="5522327"/>
                  <a:pt x="1660525" y="5664981"/>
                </a:cubicBezTo>
                <a:cubicBezTo>
                  <a:pt x="1657501" y="5783353"/>
                  <a:pt x="1624230" y="5816740"/>
                  <a:pt x="1509293" y="5816740"/>
                </a:cubicBezTo>
                <a:cubicBezTo>
                  <a:pt x="1058623" y="5819775"/>
                  <a:pt x="604927" y="5819775"/>
                  <a:pt x="154256" y="5816740"/>
                </a:cubicBezTo>
                <a:cubicBezTo>
                  <a:pt x="27221" y="5816740"/>
                  <a:pt x="0" y="5789423"/>
                  <a:pt x="0" y="5664981"/>
                </a:cubicBezTo>
                <a:cubicBezTo>
                  <a:pt x="0" y="5440377"/>
                  <a:pt x="0" y="5215774"/>
                  <a:pt x="0" y="4991170"/>
                </a:cubicBezTo>
                <a:cubicBezTo>
                  <a:pt x="0" y="4766567"/>
                  <a:pt x="0" y="4538928"/>
                  <a:pt x="0" y="4314324"/>
                </a:cubicBezTo>
                <a:cubicBezTo>
                  <a:pt x="0" y="4195952"/>
                  <a:pt x="27221" y="4168635"/>
                  <a:pt x="142158" y="4168635"/>
                </a:cubicBezTo>
                <a:cubicBezTo>
                  <a:pt x="214749" y="4168635"/>
                  <a:pt x="287340" y="4167877"/>
                  <a:pt x="359932" y="4167497"/>
                </a:cubicBezTo>
                <a:close/>
                <a:moveTo>
                  <a:pt x="2478847" y="348159"/>
                </a:moveTo>
                <a:cubicBezTo>
                  <a:pt x="2762143" y="377625"/>
                  <a:pt x="2986628" y="620322"/>
                  <a:pt x="2983979" y="925768"/>
                </a:cubicBezTo>
                <a:cubicBezTo>
                  <a:pt x="2983979" y="1044152"/>
                  <a:pt x="2956735" y="1150395"/>
                  <a:pt x="2884082" y="1244495"/>
                </a:cubicBezTo>
                <a:cubicBezTo>
                  <a:pt x="2862892" y="1271814"/>
                  <a:pt x="2868946" y="1290027"/>
                  <a:pt x="2887109" y="1314311"/>
                </a:cubicBezTo>
                <a:cubicBezTo>
                  <a:pt x="3068741" y="1566257"/>
                  <a:pt x="3250372" y="1821239"/>
                  <a:pt x="3428977" y="2073184"/>
                </a:cubicBezTo>
                <a:cubicBezTo>
                  <a:pt x="3453194" y="2109610"/>
                  <a:pt x="3480439" y="2100504"/>
                  <a:pt x="3513738" y="2091397"/>
                </a:cubicBezTo>
                <a:cubicBezTo>
                  <a:pt x="3937545" y="1951765"/>
                  <a:pt x="4337134" y="2252279"/>
                  <a:pt x="4394651" y="2637786"/>
                </a:cubicBezTo>
                <a:cubicBezTo>
                  <a:pt x="4424923" y="2847235"/>
                  <a:pt x="4358324" y="3026329"/>
                  <a:pt x="4222101" y="3181139"/>
                </a:cubicBezTo>
                <a:cubicBezTo>
                  <a:pt x="4191829" y="3214530"/>
                  <a:pt x="4188802" y="3235778"/>
                  <a:pt x="4213019" y="3275240"/>
                </a:cubicBezTo>
                <a:cubicBezTo>
                  <a:pt x="4376488" y="3557540"/>
                  <a:pt x="4539956" y="3842877"/>
                  <a:pt x="4700397" y="4128213"/>
                </a:cubicBezTo>
                <a:cubicBezTo>
                  <a:pt x="4727642" y="4173745"/>
                  <a:pt x="4748832" y="4194994"/>
                  <a:pt x="4812403" y="4191958"/>
                </a:cubicBezTo>
                <a:cubicBezTo>
                  <a:pt x="5063660" y="4173745"/>
                  <a:pt x="5269509" y="4328555"/>
                  <a:pt x="5342161" y="4586573"/>
                </a:cubicBezTo>
                <a:cubicBezTo>
                  <a:pt x="5411787" y="4820305"/>
                  <a:pt x="5305836" y="5081358"/>
                  <a:pt x="5093932" y="5196707"/>
                </a:cubicBezTo>
                <a:cubicBezTo>
                  <a:pt x="4872947" y="5318126"/>
                  <a:pt x="4603527" y="5275629"/>
                  <a:pt x="4443086" y="5093500"/>
                </a:cubicBezTo>
                <a:cubicBezTo>
                  <a:pt x="4267509" y="4890122"/>
                  <a:pt x="4258427" y="4626034"/>
                  <a:pt x="4427950" y="4401407"/>
                </a:cubicBezTo>
                <a:cubicBezTo>
                  <a:pt x="4458222" y="4361946"/>
                  <a:pt x="4458222" y="4334626"/>
                  <a:pt x="4434004" y="4292130"/>
                </a:cubicBezTo>
                <a:cubicBezTo>
                  <a:pt x="4267509" y="4006793"/>
                  <a:pt x="4104040" y="3721457"/>
                  <a:pt x="3940572" y="3433085"/>
                </a:cubicBezTo>
                <a:cubicBezTo>
                  <a:pt x="3916354" y="3387553"/>
                  <a:pt x="3892137" y="3375411"/>
                  <a:pt x="3840675" y="3390588"/>
                </a:cubicBezTo>
                <a:cubicBezTo>
                  <a:pt x="3737750" y="3417908"/>
                  <a:pt x="3631798" y="3411837"/>
                  <a:pt x="3528874" y="3387553"/>
                </a:cubicBezTo>
                <a:cubicBezTo>
                  <a:pt x="3489520" y="3375411"/>
                  <a:pt x="3465303" y="3384517"/>
                  <a:pt x="3444113" y="3420943"/>
                </a:cubicBezTo>
                <a:cubicBezTo>
                  <a:pt x="3323025" y="3624321"/>
                  <a:pt x="3201937" y="3827699"/>
                  <a:pt x="3077822" y="4028042"/>
                </a:cubicBezTo>
                <a:cubicBezTo>
                  <a:pt x="3056632" y="4061432"/>
                  <a:pt x="3071768" y="4082681"/>
                  <a:pt x="3089931" y="4110000"/>
                </a:cubicBezTo>
                <a:cubicBezTo>
                  <a:pt x="3177720" y="4237491"/>
                  <a:pt x="3211019" y="4377123"/>
                  <a:pt x="3162584" y="4528898"/>
                </a:cubicBezTo>
                <a:cubicBezTo>
                  <a:pt x="3099013" y="4732276"/>
                  <a:pt x="2905272" y="4862802"/>
                  <a:pt x="2687315" y="4847625"/>
                </a:cubicBezTo>
                <a:cubicBezTo>
                  <a:pt x="2484493" y="4832447"/>
                  <a:pt x="2311943" y="4671566"/>
                  <a:pt x="2278644" y="4468188"/>
                </a:cubicBezTo>
                <a:cubicBezTo>
                  <a:pt x="2233236" y="4188923"/>
                  <a:pt x="2436058" y="3940012"/>
                  <a:pt x="2720614" y="3933941"/>
                </a:cubicBezTo>
                <a:cubicBezTo>
                  <a:pt x="2762995" y="3933941"/>
                  <a:pt x="2790239" y="3918764"/>
                  <a:pt x="2811429" y="3882338"/>
                </a:cubicBezTo>
                <a:cubicBezTo>
                  <a:pt x="2932517" y="3678960"/>
                  <a:pt x="3056632" y="3478618"/>
                  <a:pt x="3183774" y="3278275"/>
                </a:cubicBezTo>
                <a:cubicBezTo>
                  <a:pt x="3207992" y="3238814"/>
                  <a:pt x="3207992" y="3211494"/>
                  <a:pt x="3177720" y="3175068"/>
                </a:cubicBezTo>
                <a:cubicBezTo>
                  <a:pt x="3135339" y="3123465"/>
                  <a:pt x="3102040" y="3065791"/>
                  <a:pt x="3080850" y="3002045"/>
                </a:cubicBezTo>
                <a:cubicBezTo>
                  <a:pt x="3059659" y="2947406"/>
                  <a:pt x="3029387" y="2935264"/>
                  <a:pt x="2977925" y="2941335"/>
                </a:cubicBezTo>
                <a:cubicBezTo>
                  <a:pt x="2820511" y="2956513"/>
                  <a:pt x="2660070" y="2968655"/>
                  <a:pt x="2502656" y="2983832"/>
                </a:cubicBezTo>
                <a:cubicBezTo>
                  <a:pt x="2284698" y="3002045"/>
                  <a:pt x="2063713" y="3020258"/>
                  <a:pt x="1845755" y="3038471"/>
                </a:cubicBezTo>
                <a:cubicBezTo>
                  <a:pt x="1694396" y="3050613"/>
                  <a:pt x="1543036" y="3065791"/>
                  <a:pt x="1394704" y="3074897"/>
                </a:cubicBezTo>
                <a:cubicBezTo>
                  <a:pt x="1352323" y="3077932"/>
                  <a:pt x="1343242" y="3108287"/>
                  <a:pt x="1334160" y="3138642"/>
                </a:cubicBezTo>
                <a:cubicBezTo>
                  <a:pt x="1273616" y="3323807"/>
                  <a:pt x="1098039" y="3460405"/>
                  <a:pt x="907326" y="3463440"/>
                </a:cubicBezTo>
                <a:cubicBezTo>
                  <a:pt x="716613" y="3463440"/>
                  <a:pt x="571308" y="3381482"/>
                  <a:pt x="486546" y="3208459"/>
                </a:cubicBezTo>
                <a:cubicBezTo>
                  <a:pt x="404812" y="3044542"/>
                  <a:pt x="419948" y="2880625"/>
                  <a:pt x="528927" y="2734922"/>
                </a:cubicBezTo>
                <a:cubicBezTo>
                  <a:pt x="640933" y="2580112"/>
                  <a:pt x="795320" y="2528508"/>
                  <a:pt x="979979" y="2555828"/>
                </a:cubicBezTo>
                <a:cubicBezTo>
                  <a:pt x="1101066" y="2577076"/>
                  <a:pt x="1197936" y="2637786"/>
                  <a:pt x="1264535" y="2737957"/>
                </a:cubicBezTo>
                <a:cubicBezTo>
                  <a:pt x="1288752" y="2771348"/>
                  <a:pt x="1315997" y="2783490"/>
                  <a:pt x="1355350" y="2780454"/>
                </a:cubicBezTo>
                <a:cubicBezTo>
                  <a:pt x="1564227" y="2762241"/>
                  <a:pt x="1773103" y="2744028"/>
                  <a:pt x="1981979" y="2728851"/>
                </a:cubicBezTo>
                <a:cubicBezTo>
                  <a:pt x="2205991" y="2707602"/>
                  <a:pt x="2426976" y="2689389"/>
                  <a:pt x="2650988" y="2671176"/>
                </a:cubicBezTo>
                <a:cubicBezTo>
                  <a:pt x="2759967" y="2662070"/>
                  <a:pt x="2871973" y="2652964"/>
                  <a:pt x="2980952" y="2643857"/>
                </a:cubicBezTo>
                <a:cubicBezTo>
                  <a:pt x="3017279" y="2640822"/>
                  <a:pt x="3035442" y="2628680"/>
                  <a:pt x="3044523" y="2592254"/>
                </a:cubicBezTo>
                <a:cubicBezTo>
                  <a:pt x="3062686" y="2495118"/>
                  <a:pt x="3108094" y="2413160"/>
                  <a:pt x="3165611" y="2337272"/>
                </a:cubicBezTo>
                <a:cubicBezTo>
                  <a:pt x="3186801" y="2306917"/>
                  <a:pt x="3189828" y="2288704"/>
                  <a:pt x="3168638" y="2255314"/>
                </a:cubicBezTo>
                <a:cubicBezTo>
                  <a:pt x="2987007" y="2000333"/>
                  <a:pt x="2808402" y="1742316"/>
                  <a:pt x="2629798" y="1487334"/>
                </a:cubicBezTo>
                <a:cubicBezTo>
                  <a:pt x="2608608" y="1453944"/>
                  <a:pt x="2584390" y="1447873"/>
                  <a:pt x="2548064" y="1456979"/>
                </a:cubicBezTo>
                <a:cubicBezTo>
                  <a:pt x="2224154" y="1535902"/>
                  <a:pt x="1921435" y="1332524"/>
                  <a:pt x="1860891" y="998620"/>
                </a:cubicBezTo>
                <a:cubicBezTo>
                  <a:pt x="1806402" y="692035"/>
                  <a:pt x="2036468" y="388486"/>
                  <a:pt x="2354324" y="349025"/>
                </a:cubicBezTo>
                <a:cubicBezTo>
                  <a:pt x="2396704" y="344092"/>
                  <a:pt x="2438376" y="343950"/>
                  <a:pt x="2478847" y="348159"/>
                </a:cubicBezTo>
                <a:close/>
                <a:moveTo>
                  <a:pt x="4305863" y="0"/>
                </a:moveTo>
                <a:cubicBezTo>
                  <a:pt x="4532928" y="0"/>
                  <a:pt x="4759993" y="0"/>
                  <a:pt x="4987057" y="0"/>
                </a:cubicBezTo>
                <a:cubicBezTo>
                  <a:pt x="5223205" y="0"/>
                  <a:pt x="5456324" y="0"/>
                  <a:pt x="5689444" y="0"/>
                </a:cubicBezTo>
                <a:cubicBezTo>
                  <a:pt x="5786325" y="0"/>
                  <a:pt x="5816600" y="27334"/>
                  <a:pt x="5816600" y="127558"/>
                </a:cubicBezTo>
                <a:cubicBezTo>
                  <a:pt x="5816600" y="589195"/>
                  <a:pt x="5816600" y="1053869"/>
                  <a:pt x="5816600" y="1515506"/>
                </a:cubicBezTo>
                <a:cubicBezTo>
                  <a:pt x="5816600" y="1615729"/>
                  <a:pt x="5786325" y="1643063"/>
                  <a:pt x="5689444" y="1643063"/>
                </a:cubicBezTo>
                <a:cubicBezTo>
                  <a:pt x="5535040" y="1643063"/>
                  <a:pt x="5377608" y="1643063"/>
                  <a:pt x="5223205" y="1643063"/>
                </a:cubicBezTo>
                <a:cubicBezTo>
                  <a:pt x="5111186" y="1643063"/>
                  <a:pt x="5083938" y="1615729"/>
                  <a:pt x="5083938" y="1500320"/>
                </a:cubicBezTo>
                <a:cubicBezTo>
                  <a:pt x="5083938" y="1269502"/>
                  <a:pt x="5083938" y="1035646"/>
                  <a:pt x="5086966" y="804828"/>
                </a:cubicBezTo>
                <a:cubicBezTo>
                  <a:pt x="5086966" y="747123"/>
                  <a:pt x="5068801" y="731938"/>
                  <a:pt x="5014305" y="731938"/>
                </a:cubicBezTo>
                <a:cubicBezTo>
                  <a:pt x="4772103" y="734975"/>
                  <a:pt x="4532928" y="731938"/>
                  <a:pt x="4293753" y="731938"/>
                </a:cubicBezTo>
                <a:cubicBezTo>
                  <a:pt x="4190817" y="731938"/>
                  <a:pt x="4157515" y="704604"/>
                  <a:pt x="4154487" y="601343"/>
                </a:cubicBezTo>
                <a:cubicBezTo>
                  <a:pt x="4154487" y="449489"/>
                  <a:pt x="4154487" y="297634"/>
                  <a:pt x="4154487" y="145780"/>
                </a:cubicBezTo>
                <a:cubicBezTo>
                  <a:pt x="4157515" y="27334"/>
                  <a:pt x="4187790" y="0"/>
                  <a:pt x="4305863"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grpSp>
        <p:nvGrpSpPr>
          <p:cNvPr id="16" name="Group 15">
            <a:extLst>
              <a:ext uri="{FF2B5EF4-FFF2-40B4-BE49-F238E27FC236}">
                <a16:creationId xmlns:a16="http://schemas.microsoft.com/office/drawing/2014/main" id="{5B64EC58-EE67-4A22-8A0B-BC39E1FCC2D1}"/>
              </a:ext>
            </a:extLst>
          </p:cNvPr>
          <p:cNvGrpSpPr/>
          <p:nvPr/>
        </p:nvGrpSpPr>
        <p:grpSpPr>
          <a:xfrm>
            <a:off x="1362208" y="5242767"/>
            <a:ext cx="255373" cy="379053"/>
            <a:chOff x="6425201" y="3329893"/>
            <a:chExt cx="212408" cy="315278"/>
          </a:xfrm>
          <a:noFill/>
        </p:grpSpPr>
        <p:sp>
          <p:nvSpPr>
            <p:cNvPr id="17" name="Freeform: Shape 16">
              <a:extLst>
                <a:ext uri="{FF2B5EF4-FFF2-40B4-BE49-F238E27FC236}">
                  <a16:creationId xmlns:a16="http://schemas.microsoft.com/office/drawing/2014/main" id="{B26A25B3-62CA-4B44-ABC3-967458ACA9C6}"/>
                </a:ext>
              </a:extLst>
            </p:cNvPr>
            <p:cNvSpPr/>
            <p:nvPr/>
          </p:nvSpPr>
          <p:spPr>
            <a:xfrm>
              <a:off x="6456634" y="3435621"/>
              <a:ext cx="76200" cy="209550"/>
            </a:xfrm>
            <a:custGeom>
              <a:avLst/>
              <a:gdLst>
                <a:gd name="connsiteX0" fmla="*/ 70213 w 76200"/>
                <a:gd name="connsiteY0" fmla="*/ 7348 h 209550"/>
                <a:gd name="connsiteX1" fmla="*/ 7348 w 76200"/>
                <a:gd name="connsiteY1" fmla="*/ 208326 h 209550"/>
              </a:gdLst>
              <a:ahLst/>
              <a:cxnLst>
                <a:cxn ang="0">
                  <a:pos x="connsiteX0" y="connsiteY0"/>
                </a:cxn>
                <a:cxn ang="0">
                  <a:pos x="connsiteX1" y="connsiteY1"/>
                </a:cxn>
              </a:cxnLst>
              <a:rect l="l" t="t" r="r" b="b"/>
              <a:pathLst>
                <a:path w="76200" h="209550">
                  <a:moveTo>
                    <a:pt x="70213" y="7348"/>
                  </a:moveTo>
                  <a:lnTo>
                    <a:pt x="7348" y="208326"/>
                  </a:ln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18" name="Freeform: Shape 17">
              <a:extLst>
                <a:ext uri="{FF2B5EF4-FFF2-40B4-BE49-F238E27FC236}">
                  <a16:creationId xmlns:a16="http://schemas.microsoft.com/office/drawing/2014/main" id="{C87EBEA4-6B2F-4F62-BF75-E7AF9373D863}"/>
                </a:ext>
              </a:extLst>
            </p:cNvPr>
            <p:cNvSpPr/>
            <p:nvPr/>
          </p:nvSpPr>
          <p:spPr>
            <a:xfrm>
              <a:off x="6529976" y="3435621"/>
              <a:ext cx="76200" cy="209550"/>
            </a:xfrm>
            <a:custGeom>
              <a:avLst/>
              <a:gdLst>
                <a:gd name="connsiteX0" fmla="*/ 70213 w 76200"/>
                <a:gd name="connsiteY0" fmla="*/ 208326 h 209550"/>
                <a:gd name="connsiteX1" fmla="*/ 7348 w 76200"/>
                <a:gd name="connsiteY1" fmla="*/ 7348 h 209550"/>
              </a:gdLst>
              <a:ahLst/>
              <a:cxnLst>
                <a:cxn ang="0">
                  <a:pos x="connsiteX0" y="connsiteY0"/>
                </a:cxn>
                <a:cxn ang="0">
                  <a:pos x="connsiteX1" y="connsiteY1"/>
                </a:cxn>
              </a:cxnLst>
              <a:rect l="l" t="t" r="r" b="b"/>
              <a:pathLst>
                <a:path w="76200" h="209550">
                  <a:moveTo>
                    <a:pt x="70213" y="208326"/>
                  </a:moveTo>
                  <a:lnTo>
                    <a:pt x="7348" y="7348"/>
                  </a:ln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19" name="Freeform: Shape 18">
              <a:extLst>
                <a:ext uri="{FF2B5EF4-FFF2-40B4-BE49-F238E27FC236}">
                  <a16:creationId xmlns:a16="http://schemas.microsoft.com/office/drawing/2014/main" id="{6C35C3D9-10D4-4CB2-8C2D-612950D1B79D}"/>
                </a:ext>
              </a:extLst>
            </p:cNvPr>
            <p:cNvSpPr/>
            <p:nvPr/>
          </p:nvSpPr>
          <p:spPr>
            <a:xfrm>
              <a:off x="6509974" y="3407046"/>
              <a:ext cx="38100" cy="38100"/>
            </a:xfrm>
            <a:custGeom>
              <a:avLst/>
              <a:gdLst>
                <a:gd name="connsiteX0" fmla="*/ 35923 w 38100"/>
                <a:gd name="connsiteY0" fmla="*/ 21636 h 38100"/>
                <a:gd name="connsiteX1" fmla="*/ 21636 w 38100"/>
                <a:gd name="connsiteY1" fmla="*/ 35923 h 38100"/>
                <a:gd name="connsiteX2" fmla="*/ 7348 w 38100"/>
                <a:gd name="connsiteY2" fmla="*/ 21636 h 38100"/>
                <a:gd name="connsiteX3" fmla="*/ 21636 w 38100"/>
                <a:gd name="connsiteY3" fmla="*/ 7348 h 38100"/>
                <a:gd name="connsiteX4" fmla="*/ 35923 w 38100"/>
                <a:gd name="connsiteY4" fmla="*/ 216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923" y="21636"/>
                  </a:moveTo>
                  <a:cubicBezTo>
                    <a:pt x="35923" y="29526"/>
                    <a:pt x="29527" y="35923"/>
                    <a:pt x="21636" y="35923"/>
                  </a:cubicBezTo>
                  <a:cubicBezTo>
                    <a:pt x="13745" y="35923"/>
                    <a:pt x="7348" y="29526"/>
                    <a:pt x="7348" y="21636"/>
                  </a:cubicBezTo>
                  <a:cubicBezTo>
                    <a:pt x="7348" y="13745"/>
                    <a:pt x="13745" y="7348"/>
                    <a:pt x="21636" y="7348"/>
                  </a:cubicBezTo>
                  <a:cubicBezTo>
                    <a:pt x="29527" y="7348"/>
                    <a:pt x="35923" y="13745"/>
                    <a:pt x="35923" y="21636"/>
                  </a:cubicBezTo>
                  <a:close/>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0" name="Freeform: Shape 19">
              <a:extLst>
                <a:ext uri="{FF2B5EF4-FFF2-40B4-BE49-F238E27FC236}">
                  <a16:creationId xmlns:a16="http://schemas.microsoft.com/office/drawing/2014/main" id="{47A26FC1-9AE1-433C-A5F9-00D7090656E0}"/>
                </a:ext>
              </a:extLst>
            </p:cNvPr>
            <p:cNvSpPr/>
            <p:nvPr/>
          </p:nvSpPr>
          <p:spPr>
            <a:xfrm>
              <a:off x="6467111" y="3468006"/>
              <a:ext cx="104775" cy="152400"/>
            </a:xfrm>
            <a:custGeom>
              <a:avLst/>
              <a:gdLst>
                <a:gd name="connsiteX0" fmla="*/ 7348 w 104775"/>
                <a:gd name="connsiteY0" fmla="*/ 148318 h 152400"/>
                <a:gd name="connsiteX1" fmla="*/ 104503 w 104775"/>
                <a:gd name="connsiteY1" fmla="*/ 94978 h 152400"/>
                <a:gd name="connsiteX2" fmla="*/ 41638 w 104775"/>
                <a:gd name="connsiteY2" fmla="*/ 38781 h 152400"/>
                <a:gd name="connsiteX3" fmla="*/ 77833 w 104775"/>
                <a:gd name="connsiteY3" fmla="*/ 7348 h 152400"/>
              </a:gdLst>
              <a:ahLst/>
              <a:cxnLst>
                <a:cxn ang="0">
                  <a:pos x="connsiteX0" y="connsiteY0"/>
                </a:cxn>
                <a:cxn ang="0">
                  <a:pos x="connsiteX1" y="connsiteY1"/>
                </a:cxn>
                <a:cxn ang="0">
                  <a:pos x="connsiteX2" y="connsiteY2"/>
                </a:cxn>
                <a:cxn ang="0">
                  <a:pos x="connsiteX3" y="connsiteY3"/>
                </a:cxn>
              </a:cxnLst>
              <a:rect l="l" t="t" r="r" b="b"/>
              <a:pathLst>
                <a:path w="104775" h="152400">
                  <a:moveTo>
                    <a:pt x="7348" y="148318"/>
                  </a:moveTo>
                  <a:lnTo>
                    <a:pt x="104503" y="94978"/>
                  </a:lnTo>
                  <a:lnTo>
                    <a:pt x="41638" y="38781"/>
                  </a:lnTo>
                  <a:lnTo>
                    <a:pt x="77833" y="7348"/>
                  </a:ln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1" name="Freeform: Shape 20">
              <a:extLst>
                <a:ext uri="{FF2B5EF4-FFF2-40B4-BE49-F238E27FC236}">
                  <a16:creationId xmlns:a16="http://schemas.microsoft.com/office/drawing/2014/main" id="{2EC76F53-4411-46A8-B00F-B9729AD374DC}"/>
                </a:ext>
              </a:extLst>
            </p:cNvPr>
            <p:cNvSpPr/>
            <p:nvPr/>
          </p:nvSpPr>
          <p:spPr>
            <a:xfrm>
              <a:off x="6453776" y="3355611"/>
              <a:ext cx="47625" cy="123825"/>
            </a:xfrm>
            <a:custGeom>
              <a:avLst/>
              <a:gdLst>
                <a:gd name="connsiteX0" fmla="*/ 36876 w 47625"/>
                <a:gd name="connsiteY0" fmla="*/ 125458 h 123825"/>
                <a:gd name="connsiteX1" fmla="*/ 7348 w 47625"/>
                <a:gd name="connsiteY1" fmla="*/ 68308 h 123825"/>
                <a:gd name="connsiteX2" fmla="*/ 42591 w 47625"/>
                <a:gd name="connsiteY2" fmla="*/ 7348 h 123825"/>
              </a:gdLst>
              <a:ahLst/>
              <a:cxnLst>
                <a:cxn ang="0">
                  <a:pos x="connsiteX0" y="connsiteY0"/>
                </a:cxn>
                <a:cxn ang="0">
                  <a:pos x="connsiteX1" y="connsiteY1"/>
                </a:cxn>
                <a:cxn ang="0">
                  <a:pos x="connsiteX2" y="connsiteY2"/>
                </a:cxn>
              </a:cxnLst>
              <a:rect l="l" t="t" r="r" b="b"/>
              <a:pathLst>
                <a:path w="47625" h="123825">
                  <a:moveTo>
                    <a:pt x="36876" y="125458"/>
                  </a:moveTo>
                  <a:cubicBezTo>
                    <a:pt x="18778" y="113076"/>
                    <a:pt x="7348" y="92121"/>
                    <a:pt x="7348" y="68308"/>
                  </a:cubicBezTo>
                  <a:cubicBezTo>
                    <a:pt x="7348" y="42591"/>
                    <a:pt x="21636" y="19731"/>
                    <a:pt x="42591" y="734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2" name="Freeform: Shape 21">
              <a:extLst>
                <a:ext uri="{FF2B5EF4-FFF2-40B4-BE49-F238E27FC236}">
                  <a16:creationId xmlns:a16="http://schemas.microsoft.com/office/drawing/2014/main" id="{F872393F-D1E3-47FE-8BAB-0A18EAF12090}"/>
                </a:ext>
              </a:extLst>
            </p:cNvPr>
            <p:cNvSpPr/>
            <p:nvPr/>
          </p:nvSpPr>
          <p:spPr>
            <a:xfrm>
              <a:off x="6425201" y="3329893"/>
              <a:ext cx="66675" cy="180975"/>
            </a:xfrm>
            <a:custGeom>
              <a:avLst/>
              <a:gdLst>
                <a:gd name="connsiteX0" fmla="*/ 59736 w 66675"/>
                <a:gd name="connsiteY0" fmla="*/ 7348 h 180975"/>
                <a:gd name="connsiteX1" fmla="*/ 7348 w 66675"/>
                <a:gd name="connsiteY1" fmla="*/ 94026 h 180975"/>
                <a:gd name="connsiteX2" fmla="*/ 53068 w 66675"/>
                <a:gd name="connsiteY2" fmla="*/ 176893 h 180975"/>
              </a:gdLst>
              <a:ahLst/>
              <a:cxnLst>
                <a:cxn ang="0">
                  <a:pos x="connsiteX0" y="connsiteY0"/>
                </a:cxn>
                <a:cxn ang="0">
                  <a:pos x="connsiteX1" y="connsiteY1"/>
                </a:cxn>
                <a:cxn ang="0">
                  <a:pos x="connsiteX2" y="connsiteY2"/>
                </a:cxn>
              </a:cxnLst>
              <a:rect l="l" t="t" r="r" b="b"/>
              <a:pathLst>
                <a:path w="66675" h="180975">
                  <a:moveTo>
                    <a:pt x="59736" y="7348"/>
                  </a:moveTo>
                  <a:cubicBezTo>
                    <a:pt x="28303" y="24493"/>
                    <a:pt x="7348" y="56878"/>
                    <a:pt x="7348" y="94026"/>
                  </a:cubicBezTo>
                  <a:cubicBezTo>
                    <a:pt x="7348" y="129268"/>
                    <a:pt x="25446" y="159748"/>
                    <a:pt x="53068" y="176893"/>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3" name="Freeform: Shape 22">
              <a:extLst>
                <a:ext uri="{FF2B5EF4-FFF2-40B4-BE49-F238E27FC236}">
                  <a16:creationId xmlns:a16="http://schemas.microsoft.com/office/drawing/2014/main" id="{FD769848-E516-4EDC-833E-9FDBE4989EDA}"/>
                </a:ext>
              </a:extLst>
            </p:cNvPr>
            <p:cNvSpPr/>
            <p:nvPr/>
          </p:nvSpPr>
          <p:spPr>
            <a:xfrm>
              <a:off x="6570934" y="3330846"/>
              <a:ext cx="66675" cy="180975"/>
            </a:xfrm>
            <a:custGeom>
              <a:avLst/>
              <a:gdLst>
                <a:gd name="connsiteX0" fmla="*/ 14016 w 66675"/>
                <a:gd name="connsiteY0" fmla="*/ 176893 h 180975"/>
                <a:gd name="connsiteX1" fmla="*/ 59736 w 66675"/>
                <a:gd name="connsiteY1" fmla="*/ 94026 h 180975"/>
                <a:gd name="connsiteX2" fmla="*/ 7348 w 66675"/>
                <a:gd name="connsiteY2" fmla="*/ 7348 h 180975"/>
              </a:gdLst>
              <a:ahLst/>
              <a:cxnLst>
                <a:cxn ang="0">
                  <a:pos x="connsiteX0" y="connsiteY0"/>
                </a:cxn>
                <a:cxn ang="0">
                  <a:pos x="connsiteX1" y="connsiteY1"/>
                </a:cxn>
                <a:cxn ang="0">
                  <a:pos x="connsiteX2" y="connsiteY2"/>
                </a:cxn>
              </a:cxnLst>
              <a:rect l="l" t="t" r="r" b="b"/>
              <a:pathLst>
                <a:path w="66675" h="180975">
                  <a:moveTo>
                    <a:pt x="14016" y="176893"/>
                  </a:moveTo>
                  <a:cubicBezTo>
                    <a:pt x="41638" y="159748"/>
                    <a:pt x="59736" y="128316"/>
                    <a:pt x="59736" y="94026"/>
                  </a:cubicBezTo>
                  <a:cubicBezTo>
                    <a:pt x="59736" y="55926"/>
                    <a:pt x="38780" y="23541"/>
                    <a:pt x="7348" y="734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4" name="Freeform: Shape 23">
              <a:extLst>
                <a:ext uri="{FF2B5EF4-FFF2-40B4-BE49-F238E27FC236}">
                  <a16:creationId xmlns:a16="http://schemas.microsoft.com/office/drawing/2014/main" id="{7C6DED67-65D9-4956-8BAA-95869D4B4EF4}"/>
                </a:ext>
              </a:extLst>
            </p:cNvPr>
            <p:cNvSpPr/>
            <p:nvPr/>
          </p:nvSpPr>
          <p:spPr>
            <a:xfrm>
              <a:off x="6559504" y="3355611"/>
              <a:ext cx="47625" cy="123825"/>
            </a:xfrm>
            <a:custGeom>
              <a:avLst/>
              <a:gdLst>
                <a:gd name="connsiteX0" fmla="*/ 7348 w 47625"/>
                <a:gd name="connsiteY0" fmla="*/ 7348 h 123825"/>
                <a:gd name="connsiteX1" fmla="*/ 42591 w 47625"/>
                <a:gd name="connsiteY1" fmla="*/ 68308 h 123825"/>
                <a:gd name="connsiteX2" fmla="*/ 13063 w 47625"/>
                <a:gd name="connsiteY2" fmla="*/ 125458 h 123825"/>
              </a:gdLst>
              <a:ahLst/>
              <a:cxnLst>
                <a:cxn ang="0">
                  <a:pos x="connsiteX0" y="connsiteY0"/>
                </a:cxn>
                <a:cxn ang="0">
                  <a:pos x="connsiteX1" y="connsiteY1"/>
                </a:cxn>
                <a:cxn ang="0">
                  <a:pos x="connsiteX2" y="connsiteY2"/>
                </a:cxn>
              </a:cxnLst>
              <a:rect l="l" t="t" r="r" b="b"/>
              <a:pathLst>
                <a:path w="47625" h="123825">
                  <a:moveTo>
                    <a:pt x="7348" y="7348"/>
                  </a:moveTo>
                  <a:cubicBezTo>
                    <a:pt x="28303" y="19731"/>
                    <a:pt x="42591" y="42591"/>
                    <a:pt x="42591" y="68308"/>
                  </a:cubicBezTo>
                  <a:cubicBezTo>
                    <a:pt x="42591" y="92121"/>
                    <a:pt x="31161" y="113076"/>
                    <a:pt x="13063" y="12545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5" name="Freeform: Shape 24">
              <a:extLst>
                <a:ext uri="{FF2B5EF4-FFF2-40B4-BE49-F238E27FC236}">
                  <a16:creationId xmlns:a16="http://schemas.microsoft.com/office/drawing/2014/main" id="{7DDC4C31-86F4-42D4-8E37-7CCD4938A6EE}"/>
                </a:ext>
              </a:extLst>
            </p:cNvPr>
            <p:cNvSpPr/>
            <p:nvPr/>
          </p:nvSpPr>
          <p:spPr>
            <a:xfrm>
              <a:off x="6485209" y="3384186"/>
              <a:ext cx="28575" cy="66675"/>
            </a:xfrm>
            <a:custGeom>
              <a:avLst/>
              <a:gdLst>
                <a:gd name="connsiteX0" fmla="*/ 18778 w 28575"/>
                <a:gd name="connsiteY0" fmla="*/ 67356 h 66675"/>
                <a:gd name="connsiteX1" fmla="*/ 7348 w 28575"/>
                <a:gd name="connsiteY1" fmla="*/ 39733 h 66675"/>
                <a:gd name="connsiteX2" fmla="*/ 24493 w 28575"/>
                <a:gd name="connsiteY2" fmla="*/ 7348 h 66675"/>
              </a:gdLst>
              <a:ahLst/>
              <a:cxnLst>
                <a:cxn ang="0">
                  <a:pos x="connsiteX0" y="connsiteY0"/>
                </a:cxn>
                <a:cxn ang="0">
                  <a:pos x="connsiteX1" y="connsiteY1"/>
                </a:cxn>
                <a:cxn ang="0">
                  <a:pos x="connsiteX2" y="connsiteY2"/>
                </a:cxn>
              </a:cxnLst>
              <a:rect l="l" t="t" r="r" b="b"/>
              <a:pathLst>
                <a:path w="28575" h="66675">
                  <a:moveTo>
                    <a:pt x="18778" y="67356"/>
                  </a:moveTo>
                  <a:cubicBezTo>
                    <a:pt x="12111" y="60688"/>
                    <a:pt x="7348" y="50211"/>
                    <a:pt x="7348" y="39733"/>
                  </a:cubicBezTo>
                  <a:cubicBezTo>
                    <a:pt x="7348" y="26398"/>
                    <a:pt x="14016" y="14016"/>
                    <a:pt x="24493" y="734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6" name="Freeform: Shape 25">
              <a:extLst>
                <a:ext uri="{FF2B5EF4-FFF2-40B4-BE49-F238E27FC236}">
                  <a16:creationId xmlns:a16="http://schemas.microsoft.com/office/drawing/2014/main" id="{5598BF53-73AA-4696-AC1C-B762593E41FF}"/>
                </a:ext>
              </a:extLst>
            </p:cNvPr>
            <p:cNvSpPr/>
            <p:nvPr/>
          </p:nvSpPr>
          <p:spPr>
            <a:xfrm>
              <a:off x="6454729" y="3355611"/>
              <a:ext cx="47625" cy="123825"/>
            </a:xfrm>
            <a:custGeom>
              <a:avLst/>
              <a:gdLst>
                <a:gd name="connsiteX0" fmla="*/ 42590 w 47625"/>
                <a:gd name="connsiteY0" fmla="*/ 7348 h 123825"/>
                <a:gd name="connsiteX1" fmla="*/ 7348 w 47625"/>
                <a:gd name="connsiteY1" fmla="*/ 68308 h 123825"/>
                <a:gd name="connsiteX2" fmla="*/ 36876 w 47625"/>
                <a:gd name="connsiteY2" fmla="*/ 125458 h 123825"/>
              </a:gdLst>
              <a:ahLst/>
              <a:cxnLst>
                <a:cxn ang="0">
                  <a:pos x="connsiteX0" y="connsiteY0"/>
                </a:cxn>
                <a:cxn ang="0">
                  <a:pos x="connsiteX1" y="connsiteY1"/>
                </a:cxn>
                <a:cxn ang="0">
                  <a:pos x="connsiteX2" y="connsiteY2"/>
                </a:cxn>
              </a:cxnLst>
              <a:rect l="l" t="t" r="r" b="b"/>
              <a:pathLst>
                <a:path w="47625" h="123825">
                  <a:moveTo>
                    <a:pt x="42590" y="7348"/>
                  </a:moveTo>
                  <a:cubicBezTo>
                    <a:pt x="21636" y="19731"/>
                    <a:pt x="7348" y="42591"/>
                    <a:pt x="7348" y="68308"/>
                  </a:cubicBezTo>
                  <a:cubicBezTo>
                    <a:pt x="7348" y="92121"/>
                    <a:pt x="18778" y="113076"/>
                    <a:pt x="36876" y="12545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7" name="Freeform: Shape 26">
              <a:extLst>
                <a:ext uri="{FF2B5EF4-FFF2-40B4-BE49-F238E27FC236}">
                  <a16:creationId xmlns:a16="http://schemas.microsoft.com/office/drawing/2014/main" id="{94103B42-CDC5-4EC1-ABF7-4CC0079FCBD4}"/>
                </a:ext>
              </a:extLst>
            </p:cNvPr>
            <p:cNvSpPr/>
            <p:nvPr/>
          </p:nvSpPr>
          <p:spPr>
            <a:xfrm>
              <a:off x="6560457" y="3355611"/>
              <a:ext cx="47625" cy="123825"/>
            </a:xfrm>
            <a:custGeom>
              <a:avLst/>
              <a:gdLst>
                <a:gd name="connsiteX0" fmla="*/ 13063 w 47625"/>
                <a:gd name="connsiteY0" fmla="*/ 125458 h 123825"/>
                <a:gd name="connsiteX1" fmla="*/ 42591 w 47625"/>
                <a:gd name="connsiteY1" fmla="*/ 68308 h 123825"/>
                <a:gd name="connsiteX2" fmla="*/ 7348 w 47625"/>
                <a:gd name="connsiteY2" fmla="*/ 7348 h 123825"/>
              </a:gdLst>
              <a:ahLst/>
              <a:cxnLst>
                <a:cxn ang="0">
                  <a:pos x="connsiteX0" y="connsiteY0"/>
                </a:cxn>
                <a:cxn ang="0">
                  <a:pos x="connsiteX1" y="connsiteY1"/>
                </a:cxn>
                <a:cxn ang="0">
                  <a:pos x="connsiteX2" y="connsiteY2"/>
                </a:cxn>
              </a:cxnLst>
              <a:rect l="l" t="t" r="r" b="b"/>
              <a:pathLst>
                <a:path w="47625" h="123825">
                  <a:moveTo>
                    <a:pt x="13063" y="125458"/>
                  </a:moveTo>
                  <a:cubicBezTo>
                    <a:pt x="31161" y="113076"/>
                    <a:pt x="42591" y="92121"/>
                    <a:pt x="42591" y="68308"/>
                  </a:cubicBezTo>
                  <a:cubicBezTo>
                    <a:pt x="42591" y="42591"/>
                    <a:pt x="28303" y="19731"/>
                    <a:pt x="7348" y="734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8" name="Freeform: Shape 27">
              <a:extLst>
                <a:ext uri="{FF2B5EF4-FFF2-40B4-BE49-F238E27FC236}">
                  <a16:creationId xmlns:a16="http://schemas.microsoft.com/office/drawing/2014/main" id="{3ECC843C-DBF4-46B8-A74B-98AD36A31A2A}"/>
                </a:ext>
              </a:extLst>
            </p:cNvPr>
            <p:cNvSpPr/>
            <p:nvPr/>
          </p:nvSpPr>
          <p:spPr>
            <a:xfrm>
              <a:off x="6546169" y="3384186"/>
              <a:ext cx="28575" cy="66675"/>
            </a:xfrm>
            <a:custGeom>
              <a:avLst/>
              <a:gdLst>
                <a:gd name="connsiteX0" fmla="*/ 7348 w 28575"/>
                <a:gd name="connsiteY0" fmla="*/ 7348 h 66675"/>
                <a:gd name="connsiteX1" fmla="*/ 24493 w 28575"/>
                <a:gd name="connsiteY1" fmla="*/ 39733 h 66675"/>
                <a:gd name="connsiteX2" fmla="*/ 13063 w 28575"/>
                <a:gd name="connsiteY2" fmla="*/ 67356 h 66675"/>
              </a:gdLst>
              <a:ahLst/>
              <a:cxnLst>
                <a:cxn ang="0">
                  <a:pos x="connsiteX0" y="connsiteY0"/>
                </a:cxn>
                <a:cxn ang="0">
                  <a:pos x="connsiteX1" y="connsiteY1"/>
                </a:cxn>
                <a:cxn ang="0">
                  <a:pos x="connsiteX2" y="connsiteY2"/>
                </a:cxn>
              </a:cxnLst>
              <a:rect l="l" t="t" r="r" b="b"/>
              <a:pathLst>
                <a:path w="28575" h="66675">
                  <a:moveTo>
                    <a:pt x="7348" y="7348"/>
                  </a:moveTo>
                  <a:cubicBezTo>
                    <a:pt x="17825" y="14016"/>
                    <a:pt x="24493" y="26398"/>
                    <a:pt x="24493" y="39733"/>
                  </a:cubicBezTo>
                  <a:cubicBezTo>
                    <a:pt x="24493" y="50211"/>
                    <a:pt x="19730" y="59736"/>
                    <a:pt x="13063" y="67356"/>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29" name="Freeform: Shape 28">
              <a:extLst>
                <a:ext uri="{FF2B5EF4-FFF2-40B4-BE49-F238E27FC236}">
                  <a16:creationId xmlns:a16="http://schemas.microsoft.com/office/drawing/2014/main" id="{796FEF74-EBDC-480A-A4DA-BD4FE1A1A538}"/>
                </a:ext>
              </a:extLst>
            </p:cNvPr>
            <p:cNvSpPr/>
            <p:nvPr/>
          </p:nvSpPr>
          <p:spPr>
            <a:xfrm>
              <a:off x="6547121" y="3384186"/>
              <a:ext cx="28575" cy="66675"/>
            </a:xfrm>
            <a:custGeom>
              <a:avLst/>
              <a:gdLst>
                <a:gd name="connsiteX0" fmla="*/ 13063 w 28575"/>
                <a:gd name="connsiteY0" fmla="*/ 67356 h 66675"/>
                <a:gd name="connsiteX1" fmla="*/ 24493 w 28575"/>
                <a:gd name="connsiteY1" fmla="*/ 39733 h 66675"/>
                <a:gd name="connsiteX2" fmla="*/ 7348 w 28575"/>
                <a:gd name="connsiteY2" fmla="*/ 7348 h 66675"/>
              </a:gdLst>
              <a:ahLst/>
              <a:cxnLst>
                <a:cxn ang="0">
                  <a:pos x="connsiteX0" y="connsiteY0"/>
                </a:cxn>
                <a:cxn ang="0">
                  <a:pos x="connsiteX1" y="connsiteY1"/>
                </a:cxn>
                <a:cxn ang="0">
                  <a:pos x="connsiteX2" y="connsiteY2"/>
                </a:cxn>
              </a:cxnLst>
              <a:rect l="l" t="t" r="r" b="b"/>
              <a:pathLst>
                <a:path w="28575" h="66675">
                  <a:moveTo>
                    <a:pt x="13063" y="67356"/>
                  </a:moveTo>
                  <a:cubicBezTo>
                    <a:pt x="19730" y="60688"/>
                    <a:pt x="24493" y="50211"/>
                    <a:pt x="24493" y="39733"/>
                  </a:cubicBezTo>
                  <a:cubicBezTo>
                    <a:pt x="24493" y="26398"/>
                    <a:pt x="17826" y="14016"/>
                    <a:pt x="7348" y="7348"/>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sp>
          <p:nvSpPr>
            <p:cNvPr id="30" name="Freeform: Shape 29">
              <a:extLst>
                <a:ext uri="{FF2B5EF4-FFF2-40B4-BE49-F238E27FC236}">
                  <a16:creationId xmlns:a16="http://schemas.microsoft.com/office/drawing/2014/main" id="{E1432136-8508-4AE1-9284-A2293398549F}"/>
                </a:ext>
              </a:extLst>
            </p:cNvPr>
            <p:cNvSpPr/>
            <p:nvPr/>
          </p:nvSpPr>
          <p:spPr>
            <a:xfrm>
              <a:off x="6486161" y="3384186"/>
              <a:ext cx="28575" cy="66675"/>
            </a:xfrm>
            <a:custGeom>
              <a:avLst/>
              <a:gdLst>
                <a:gd name="connsiteX0" fmla="*/ 24493 w 28575"/>
                <a:gd name="connsiteY0" fmla="*/ 7348 h 66675"/>
                <a:gd name="connsiteX1" fmla="*/ 7348 w 28575"/>
                <a:gd name="connsiteY1" fmla="*/ 39733 h 66675"/>
                <a:gd name="connsiteX2" fmla="*/ 18778 w 28575"/>
                <a:gd name="connsiteY2" fmla="*/ 67356 h 66675"/>
              </a:gdLst>
              <a:ahLst/>
              <a:cxnLst>
                <a:cxn ang="0">
                  <a:pos x="connsiteX0" y="connsiteY0"/>
                </a:cxn>
                <a:cxn ang="0">
                  <a:pos x="connsiteX1" y="connsiteY1"/>
                </a:cxn>
                <a:cxn ang="0">
                  <a:pos x="connsiteX2" y="connsiteY2"/>
                </a:cxn>
              </a:cxnLst>
              <a:rect l="l" t="t" r="r" b="b"/>
              <a:pathLst>
                <a:path w="28575" h="66675">
                  <a:moveTo>
                    <a:pt x="24493" y="7348"/>
                  </a:moveTo>
                  <a:cubicBezTo>
                    <a:pt x="14016" y="14016"/>
                    <a:pt x="7348" y="26398"/>
                    <a:pt x="7348" y="39733"/>
                  </a:cubicBezTo>
                  <a:cubicBezTo>
                    <a:pt x="7348" y="50211"/>
                    <a:pt x="12111" y="59736"/>
                    <a:pt x="18778" y="67356"/>
                  </a:cubicBezTo>
                </a:path>
              </a:pathLst>
            </a:custGeom>
            <a:grpFill/>
            <a:ln w="15875" cap="sq">
              <a:solidFill>
                <a:srgbClr val="0078D4"/>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a:ln>
                  <a:noFill/>
                </a:ln>
                <a:gradFill>
                  <a:gsLst>
                    <a:gs pos="0">
                      <a:srgbClr val="505050"/>
                    </a:gs>
                    <a:gs pos="100000">
                      <a:srgbClr val="505050"/>
                    </a:gs>
                  </a:gsLst>
                  <a:lin ang="5400000" scaled="1"/>
                </a:gradFill>
                <a:effectLst/>
                <a:uLnTx/>
                <a:uFillTx/>
              </a:endParaRPr>
            </a:p>
          </p:txBody>
        </p:sp>
      </p:grpSp>
      <p:sp>
        <p:nvSpPr>
          <p:cNvPr id="31" name="Freeform 176">
            <a:extLst>
              <a:ext uri="{FF2B5EF4-FFF2-40B4-BE49-F238E27FC236}">
                <a16:creationId xmlns:a16="http://schemas.microsoft.com/office/drawing/2014/main" id="{689E48B4-ADD3-4A86-BD23-A4A3401091A9}"/>
              </a:ext>
            </a:extLst>
          </p:cNvPr>
          <p:cNvSpPr>
            <a:spLocks noEditPoints="1"/>
          </p:cNvSpPr>
          <p:nvPr/>
        </p:nvSpPr>
        <p:spPr bwMode="auto">
          <a:xfrm>
            <a:off x="1336097" y="2940618"/>
            <a:ext cx="314280" cy="315730"/>
          </a:xfrm>
          <a:custGeom>
            <a:avLst/>
            <a:gdLst>
              <a:gd name="T0" fmla="*/ 8 w 2048"/>
              <a:gd name="T1" fmla="*/ 1014 h 2051"/>
              <a:gd name="T2" fmla="*/ 2048 w 2048"/>
              <a:gd name="T3" fmla="*/ 1026 h 2051"/>
              <a:gd name="T4" fmla="*/ 1613 w 2048"/>
              <a:gd name="T5" fmla="*/ 1539 h 2051"/>
              <a:gd name="T6" fmla="*/ 1773 w 2048"/>
              <a:gd name="T7" fmla="*/ 1510 h 2051"/>
              <a:gd name="T8" fmla="*/ 1847 w 2048"/>
              <a:gd name="T9" fmla="*/ 1321 h 2051"/>
              <a:gd name="T10" fmla="*/ 1670 w 2048"/>
              <a:gd name="T11" fmla="*/ 1222 h 2051"/>
              <a:gd name="T12" fmla="*/ 1374 w 2048"/>
              <a:gd name="T13" fmla="*/ 1008 h 2051"/>
              <a:gd name="T14" fmla="*/ 1060 w 2048"/>
              <a:gd name="T15" fmla="*/ 715 h 2051"/>
              <a:gd name="T16" fmla="*/ 797 w 2048"/>
              <a:gd name="T17" fmla="*/ 905 h 2051"/>
              <a:gd name="T18" fmla="*/ 780 w 2048"/>
              <a:gd name="T19" fmla="*/ 1173 h 2051"/>
              <a:gd name="T20" fmla="*/ 1042 w 2048"/>
              <a:gd name="T21" fmla="*/ 1375 h 2051"/>
              <a:gd name="T22" fmla="*/ 1321 w 2048"/>
              <a:gd name="T23" fmla="*/ 1474 h 2051"/>
              <a:gd name="T24" fmla="*/ 1613 w 2048"/>
              <a:gd name="T25" fmla="*/ 1539 h 2051"/>
              <a:gd name="T26" fmla="*/ 1586 w 2048"/>
              <a:gd name="T27" fmla="*/ 1665 h 2051"/>
              <a:gd name="T28" fmla="*/ 1291 w 2048"/>
              <a:gd name="T29" fmla="*/ 1645 h 2051"/>
              <a:gd name="T30" fmla="*/ 977 w 2048"/>
              <a:gd name="T31" fmla="*/ 1527 h 2051"/>
              <a:gd name="T32" fmla="*/ 916 w 2048"/>
              <a:gd name="T33" fmla="*/ 1483 h 2051"/>
              <a:gd name="T34" fmla="*/ 629 w 2048"/>
              <a:gd name="T35" fmla="*/ 1298 h 2051"/>
              <a:gd name="T36" fmla="*/ 516 w 2048"/>
              <a:gd name="T37" fmla="*/ 1338 h 2051"/>
              <a:gd name="T38" fmla="*/ 477 w 2048"/>
              <a:gd name="T39" fmla="*/ 1723 h 2051"/>
              <a:gd name="T40" fmla="*/ 1569 w 2048"/>
              <a:gd name="T41" fmla="*/ 1730 h 2051"/>
              <a:gd name="T42" fmla="*/ 1916 w 2048"/>
              <a:gd name="T43" fmla="*/ 1023 h 2051"/>
              <a:gd name="T44" fmla="*/ 1737 w 2048"/>
              <a:gd name="T45" fmla="*/ 495 h 2051"/>
              <a:gd name="T46" fmla="*/ 1600 w 2048"/>
              <a:gd name="T47" fmla="*/ 481 h 2051"/>
              <a:gd name="T48" fmla="*/ 1184 w 2048"/>
              <a:gd name="T49" fmla="*/ 642 h 2051"/>
              <a:gd name="T50" fmla="*/ 1449 w 2048"/>
              <a:gd name="T51" fmla="*/ 891 h 2051"/>
              <a:gd name="T52" fmla="*/ 1562 w 2048"/>
              <a:gd name="T53" fmla="*/ 877 h 2051"/>
              <a:gd name="T54" fmla="*/ 1750 w 2048"/>
              <a:gd name="T55" fmla="*/ 1148 h 2051"/>
              <a:gd name="T56" fmla="*/ 1891 w 2048"/>
              <a:gd name="T57" fmla="*/ 1232 h 2051"/>
              <a:gd name="T58" fmla="*/ 585 w 2048"/>
              <a:gd name="T59" fmla="*/ 777 h 2051"/>
              <a:gd name="T60" fmla="*/ 857 w 2048"/>
              <a:gd name="T61" fmla="*/ 547 h 2051"/>
              <a:gd name="T62" fmla="*/ 648 w 2048"/>
              <a:gd name="T63" fmla="*/ 250 h 2051"/>
              <a:gd name="T64" fmla="*/ 403 w 2048"/>
              <a:gd name="T65" fmla="*/ 399 h 2051"/>
              <a:gd name="T66" fmla="*/ 389 w 2048"/>
              <a:gd name="T67" fmla="*/ 542 h 2051"/>
              <a:gd name="T68" fmla="*/ 470 w 2048"/>
              <a:gd name="T69" fmla="*/ 785 h 2051"/>
              <a:gd name="T70" fmla="*/ 1583 w 2048"/>
              <a:gd name="T71" fmla="*/ 338 h 2051"/>
              <a:gd name="T72" fmla="*/ 1039 w 2048"/>
              <a:gd name="T73" fmla="*/ 143 h 2051"/>
              <a:gd name="T74" fmla="*/ 766 w 2048"/>
              <a:gd name="T75" fmla="*/ 195 h 2051"/>
              <a:gd name="T76" fmla="*/ 1016 w 2048"/>
              <a:gd name="T77" fmla="*/ 448 h 2051"/>
              <a:gd name="T78" fmla="*/ 1455 w 2048"/>
              <a:gd name="T79" fmla="*/ 335 h 2051"/>
              <a:gd name="T80" fmla="*/ 298 w 2048"/>
              <a:gd name="T81" fmla="*/ 1528 h 2051"/>
              <a:gd name="T82" fmla="*/ 345 w 2048"/>
              <a:gd name="T83" fmla="*/ 1251 h 2051"/>
              <a:gd name="T84" fmla="*/ 321 w 2048"/>
              <a:gd name="T85" fmla="*/ 896 h 2051"/>
              <a:gd name="T86" fmla="*/ 283 w 2048"/>
              <a:gd name="T87" fmla="*/ 645 h 2051"/>
              <a:gd name="T88" fmla="*/ 298 w 2048"/>
              <a:gd name="T89" fmla="*/ 1528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1">
                <a:moveTo>
                  <a:pt x="1032" y="2048"/>
                </a:moveTo>
                <a:cubicBezTo>
                  <a:pt x="461" y="2051"/>
                  <a:pt x="0" y="1585"/>
                  <a:pt x="8" y="1014"/>
                </a:cubicBezTo>
                <a:cubicBezTo>
                  <a:pt x="16" y="454"/>
                  <a:pt x="472" y="0"/>
                  <a:pt x="1042" y="8"/>
                </a:cubicBezTo>
                <a:cubicBezTo>
                  <a:pt x="1607" y="15"/>
                  <a:pt x="2048" y="474"/>
                  <a:pt x="2048" y="1026"/>
                </a:cubicBezTo>
                <a:cubicBezTo>
                  <a:pt x="2048" y="1591"/>
                  <a:pt x="1594" y="2048"/>
                  <a:pt x="1032" y="2048"/>
                </a:cubicBezTo>
                <a:close/>
                <a:moveTo>
                  <a:pt x="1613" y="1539"/>
                </a:moveTo>
                <a:cubicBezTo>
                  <a:pt x="1659" y="1539"/>
                  <a:pt x="1699" y="1535"/>
                  <a:pt x="1738" y="1530"/>
                </a:cubicBezTo>
                <a:cubicBezTo>
                  <a:pt x="1753" y="1529"/>
                  <a:pt x="1765" y="1523"/>
                  <a:pt x="1773" y="1510"/>
                </a:cubicBezTo>
                <a:cubicBezTo>
                  <a:pt x="1805" y="1458"/>
                  <a:pt x="1833" y="1405"/>
                  <a:pt x="1855" y="1348"/>
                </a:cubicBezTo>
                <a:cubicBezTo>
                  <a:pt x="1860" y="1336"/>
                  <a:pt x="1857" y="1329"/>
                  <a:pt x="1847" y="1321"/>
                </a:cubicBezTo>
                <a:cubicBezTo>
                  <a:pt x="1798" y="1289"/>
                  <a:pt x="1749" y="1255"/>
                  <a:pt x="1701" y="1222"/>
                </a:cubicBezTo>
                <a:cubicBezTo>
                  <a:pt x="1690" y="1214"/>
                  <a:pt x="1682" y="1213"/>
                  <a:pt x="1670" y="1222"/>
                </a:cubicBezTo>
                <a:cubicBezTo>
                  <a:pt x="1637" y="1247"/>
                  <a:pt x="1599" y="1259"/>
                  <a:pt x="1558" y="1260"/>
                </a:cubicBezTo>
                <a:cubicBezTo>
                  <a:pt x="1427" y="1261"/>
                  <a:pt x="1333" y="1132"/>
                  <a:pt x="1374" y="1008"/>
                </a:cubicBezTo>
                <a:cubicBezTo>
                  <a:pt x="1378" y="996"/>
                  <a:pt x="1382" y="986"/>
                  <a:pt x="1370" y="976"/>
                </a:cubicBezTo>
                <a:cubicBezTo>
                  <a:pt x="1263" y="893"/>
                  <a:pt x="1159" y="806"/>
                  <a:pt x="1060" y="715"/>
                </a:cubicBezTo>
                <a:cubicBezTo>
                  <a:pt x="1049" y="705"/>
                  <a:pt x="1040" y="706"/>
                  <a:pt x="1028" y="714"/>
                </a:cubicBezTo>
                <a:cubicBezTo>
                  <a:pt x="946" y="772"/>
                  <a:pt x="870" y="837"/>
                  <a:pt x="797" y="905"/>
                </a:cubicBezTo>
                <a:cubicBezTo>
                  <a:pt x="788" y="914"/>
                  <a:pt x="786" y="921"/>
                  <a:pt x="791" y="934"/>
                </a:cubicBezTo>
                <a:cubicBezTo>
                  <a:pt x="825" y="1015"/>
                  <a:pt x="822" y="1095"/>
                  <a:pt x="780" y="1173"/>
                </a:cubicBezTo>
                <a:cubicBezTo>
                  <a:pt x="775" y="1184"/>
                  <a:pt x="776" y="1189"/>
                  <a:pt x="784" y="1197"/>
                </a:cubicBezTo>
                <a:cubicBezTo>
                  <a:pt x="865" y="1264"/>
                  <a:pt x="950" y="1324"/>
                  <a:pt x="1042" y="1375"/>
                </a:cubicBezTo>
                <a:cubicBezTo>
                  <a:pt x="1053" y="1381"/>
                  <a:pt x="1062" y="1382"/>
                  <a:pt x="1074" y="1376"/>
                </a:cubicBezTo>
                <a:cubicBezTo>
                  <a:pt x="1173" y="1328"/>
                  <a:pt x="1281" y="1370"/>
                  <a:pt x="1321" y="1474"/>
                </a:cubicBezTo>
                <a:cubicBezTo>
                  <a:pt x="1327" y="1490"/>
                  <a:pt x="1336" y="1498"/>
                  <a:pt x="1352" y="1503"/>
                </a:cubicBezTo>
                <a:cubicBezTo>
                  <a:pt x="1440" y="1525"/>
                  <a:pt x="1529" y="1537"/>
                  <a:pt x="1613" y="1539"/>
                </a:cubicBezTo>
                <a:close/>
                <a:moveTo>
                  <a:pt x="1638" y="1669"/>
                </a:moveTo>
                <a:cubicBezTo>
                  <a:pt x="1618" y="1667"/>
                  <a:pt x="1602" y="1665"/>
                  <a:pt x="1586" y="1665"/>
                </a:cubicBezTo>
                <a:cubicBezTo>
                  <a:pt x="1497" y="1664"/>
                  <a:pt x="1409" y="1652"/>
                  <a:pt x="1322" y="1635"/>
                </a:cubicBezTo>
                <a:cubicBezTo>
                  <a:pt x="1308" y="1632"/>
                  <a:pt x="1300" y="1635"/>
                  <a:pt x="1291" y="1645"/>
                </a:cubicBezTo>
                <a:cubicBezTo>
                  <a:pt x="1237" y="1709"/>
                  <a:pt x="1160" y="1723"/>
                  <a:pt x="1092" y="1698"/>
                </a:cubicBezTo>
                <a:cubicBezTo>
                  <a:pt x="1020" y="1673"/>
                  <a:pt x="978" y="1608"/>
                  <a:pt x="977" y="1527"/>
                </a:cubicBezTo>
                <a:cubicBezTo>
                  <a:pt x="977" y="1517"/>
                  <a:pt x="973" y="1513"/>
                  <a:pt x="966" y="1509"/>
                </a:cubicBezTo>
                <a:cubicBezTo>
                  <a:pt x="949" y="1500"/>
                  <a:pt x="932" y="1492"/>
                  <a:pt x="916" y="1483"/>
                </a:cubicBezTo>
                <a:cubicBezTo>
                  <a:pt x="828" y="1432"/>
                  <a:pt x="744" y="1374"/>
                  <a:pt x="667" y="1306"/>
                </a:cubicBezTo>
                <a:cubicBezTo>
                  <a:pt x="656" y="1296"/>
                  <a:pt x="645" y="1292"/>
                  <a:pt x="629" y="1298"/>
                </a:cubicBezTo>
                <a:cubicBezTo>
                  <a:pt x="605" y="1307"/>
                  <a:pt x="579" y="1313"/>
                  <a:pt x="553" y="1311"/>
                </a:cubicBezTo>
                <a:cubicBezTo>
                  <a:pt x="532" y="1310"/>
                  <a:pt x="522" y="1319"/>
                  <a:pt x="516" y="1338"/>
                </a:cubicBezTo>
                <a:cubicBezTo>
                  <a:pt x="477" y="1455"/>
                  <a:pt x="461" y="1575"/>
                  <a:pt x="464" y="1698"/>
                </a:cubicBezTo>
                <a:cubicBezTo>
                  <a:pt x="465" y="1709"/>
                  <a:pt x="469" y="1717"/>
                  <a:pt x="477" y="1723"/>
                </a:cubicBezTo>
                <a:cubicBezTo>
                  <a:pt x="680" y="1878"/>
                  <a:pt x="907" y="1940"/>
                  <a:pt x="1159" y="1905"/>
                </a:cubicBezTo>
                <a:cubicBezTo>
                  <a:pt x="1311" y="1883"/>
                  <a:pt x="1447" y="1823"/>
                  <a:pt x="1569" y="1730"/>
                </a:cubicBezTo>
                <a:cubicBezTo>
                  <a:pt x="1592" y="1713"/>
                  <a:pt x="1616" y="1694"/>
                  <a:pt x="1638" y="1669"/>
                </a:cubicBezTo>
                <a:close/>
                <a:moveTo>
                  <a:pt x="1916" y="1023"/>
                </a:moveTo>
                <a:cubicBezTo>
                  <a:pt x="1913" y="972"/>
                  <a:pt x="1910" y="917"/>
                  <a:pt x="1899" y="863"/>
                </a:cubicBezTo>
                <a:cubicBezTo>
                  <a:pt x="1873" y="728"/>
                  <a:pt x="1819" y="606"/>
                  <a:pt x="1737" y="495"/>
                </a:cubicBezTo>
                <a:cubicBezTo>
                  <a:pt x="1727" y="482"/>
                  <a:pt x="1715" y="476"/>
                  <a:pt x="1698" y="476"/>
                </a:cubicBezTo>
                <a:cubicBezTo>
                  <a:pt x="1665" y="476"/>
                  <a:pt x="1633" y="477"/>
                  <a:pt x="1600" y="481"/>
                </a:cubicBezTo>
                <a:cubicBezTo>
                  <a:pt x="1455" y="500"/>
                  <a:pt x="1318" y="549"/>
                  <a:pt x="1188" y="616"/>
                </a:cubicBezTo>
                <a:cubicBezTo>
                  <a:pt x="1173" y="623"/>
                  <a:pt x="1172" y="630"/>
                  <a:pt x="1184" y="642"/>
                </a:cubicBezTo>
                <a:cubicBezTo>
                  <a:pt x="1221" y="677"/>
                  <a:pt x="1258" y="713"/>
                  <a:pt x="1295" y="748"/>
                </a:cubicBezTo>
                <a:cubicBezTo>
                  <a:pt x="1346" y="796"/>
                  <a:pt x="1398" y="843"/>
                  <a:pt x="1449" y="891"/>
                </a:cubicBezTo>
                <a:cubicBezTo>
                  <a:pt x="1458" y="900"/>
                  <a:pt x="1466" y="900"/>
                  <a:pt x="1477" y="895"/>
                </a:cubicBezTo>
                <a:cubicBezTo>
                  <a:pt x="1504" y="881"/>
                  <a:pt x="1533" y="875"/>
                  <a:pt x="1562" y="877"/>
                </a:cubicBezTo>
                <a:cubicBezTo>
                  <a:pt x="1701" y="886"/>
                  <a:pt x="1773" y="1014"/>
                  <a:pt x="1740" y="1121"/>
                </a:cubicBezTo>
                <a:cubicBezTo>
                  <a:pt x="1736" y="1133"/>
                  <a:pt x="1740" y="1140"/>
                  <a:pt x="1750" y="1148"/>
                </a:cubicBezTo>
                <a:cubicBezTo>
                  <a:pt x="1789" y="1178"/>
                  <a:pt x="1829" y="1209"/>
                  <a:pt x="1868" y="1240"/>
                </a:cubicBezTo>
                <a:cubicBezTo>
                  <a:pt x="1881" y="1251"/>
                  <a:pt x="1887" y="1250"/>
                  <a:pt x="1891" y="1232"/>
                </a:cubicBezTo>
                <a:cubicBezTo>
                  <a:pt x="1907" y="1165"/>
                  <a:pt x="1913" y="1096"/>
                  <a:pt x="1916" y="1023"/>
                </a:cubicBezTo>
                <a:close/>
                <a:moveTo>
                  <a:pt x="585" y="777"/>
                </a:moveTo>
                <a:cubicBezTo>
                  <a:pt x="598" y="780"/>
                  <a:pt x="604" y="776"/>
                  <a:pt x="609" y="770"/>
                </a:cubicBezTo>
                <a:cubicBezTo>
                  <a:pt x="685" y="688"/>
                  <a:pt x="765" y="611"/>
                  <a:pt x="857" y="547"/>
                </a:cubicBezTo>
                <a:cubicBezTo>
                  <a:pt x="871" y="537"/>
                  <a:pt x="872" y="530"/>
                  <a:pt x="860" y="517"/>
                </a:cubicBezTo>
                <a:cubicBezTo>
                  <a:pt x="783" y="433"/>
                  <a:pt x="709" y="346"/>
                  <a:pt x="648" y="250"/>
                </a:cubicBezTo>
                <a:cubicBezTo>
                  <a:pt x="640" y="236"/>
                  <a:pt x="632" y="235"/>
                  <a:pt x="619" y="242"/>
                </a:cubicBezTo>
                <a:cubicBezTo>
                  <a:pt x="539" y="284"/>
                  <a:pt x="467" y="337"/>
                  <a:pt x="403" y="399"/>
                </a:cubicBezTo>
                <a:cubicBezTo>
                  <a:pt x="397" y="406"/>
                  <a:pt x="393" y="413"/>
                  <a:pt x="392" y="422"/>
                </a:cubicBezTo>
                <a:cubicBezTo>
                  <a:pt x="385" y="462"/>
                  <a:pt x="387" y="502"/>
                  <a:pt x="389" y="542"/>
                </a:cubicBezTo>
                <a:cubicBezTo>
                  <a:pt x="393" y="622"/>
                  <a:pt x="415" y="699"/>
                  <a:pt x="447" y="773"/>
                </a:cubicBezTo>
                <a:cubicBezTo>
                  <a:pt x="451" y="784"/>
                  <a:pt x="457" y="789"/>
                  <a:pt x="470" y="785"/>
                </a:cubicBezTo>
                <a:cubicBezTo>
                  <a:pt x="509" y="774"/>
                  <a:pt x="549" y="772"/>
                  <a:pt x="585" y="777"/>
                </a:cubicBezTo>
                <a:close/>
                <a:moveTo>
                  <a:pt x="1583" y="338"/>
                </a:moveTo>
                <a:cubicBezTo>
                  <a:pt x="1581" y="336"/>
                  <a:pt x="1578" y="334"/>
                  <a:pt x="1576" y="332"/>
                </a:cubicBezTo>
                <a:cubicBezTo>
                  <a:pt x="1418" y="209"/>
                  <a:pt x="1239" y="146"/>
                  <a:pt x="1039" y="143"/>
                </a:cubicBezTo>
                <a:cubicBezTo>
                  <a:pt x="949" y="142"/>
                  <a:pt x="861" y="153"/>
                  <a:pt x="775" y="180"/>
                </a:cubicBezTo>
                <a:cubicBezTo>
                  <a:pt x="768" y="182"/>
                  <a:pt x="754" y="181"/>
                  <a:pt x="766" y="195"/>
                </a:cubicBezTo>
                <a:cubicBezTo>
                  <a:pt x="839" y="280"/>
                  <a:pt x="915" y="362"/>
                  <a:pt x="991" y="444"/>
                </a:cubicBezTo>
                <a:cubicBezTo>
                  <a:pt x="999" y="452"/>
                  <a:pt x="1006" y="453"/>
                  <a:pt x="1016" y="448"/>
                </a:cubicBezTo>
                <a:cubicBezTo>
                  <a:pt x="1037" y="437"/>
                  <a:pt x="1058" y="427"/>
                  <a:pt x="1079" y="418"/>
                </a:cubicBezTo>
                <a:cubicBezTo>
                  <a:pt x="1199" y="365"/>
                  <a:pt x="1324" y="336"/>
                  <a:pt x="1455" y="335"/>
                </a:cubicBezTo>
                <a:cubicBezTo>
                  <a:pt x="1498" y="334"/>
                  <a:pt x="1540" y="337"/>
                  <a:pt x="1583" y="338"/>
                </a:cubicBezTo>
                <a:close/>
                <a:moveTo>
                  <a:pt x="298" y="1528"/>
                </a:moveTo>
                <a:cubicBezTo>
                  <a:pt x="299" y="1522"/>
                  <a:pt x="300" y="1519"/>
                  <a:pt x="300" y="1517"/>
                </a:cubicBezTo>
                <a:cubicBezTo>
                  <a:pt x="307" y="1427"/>
                  <a:pt x="321" y="1338"/>
                  <a:pt x="345" y="1251"/>
                </a:cubicBezTo>
                <a:cubicBezTo>
                  <a:pt x="350" y="1235"/>
                  <a:pt x="347" y="1224"/>
                  <a:pt x="337" y="1211"/>
                </a:cubicBezTo>
                <a:cubicBezTo>
                  <a:pt x="262" y="1116"/>
                  <a:pt x="256" y="998"/>
                  <a:pt x="321" y="896"/>
                </a:cubicBezTo>
                <a:cubicBezTo>
                  <a:pt x="329" y="884"/>
                  <a:pt x="329" y="875"/>
                  <a:pt x="324" y="862"/>
                </a:cubicBezTo>
                <a:cubicBezTo>
                  <a:pt x="297" y="792"/>
                  <a:pt x="282" y="720"/>
                  <a:pt x="283" y="645"/>
                </a:cubicBezTo>
                <a:cubicBezTo>
                  <a:pt x="283" y="611"/>
                  <a:pt x="286" y="577"/>
                  <a:pt x="292" y="539"/>
                </a:cubicBezTo>
                <a:cubicBezTo>
                  <a:pt x="100" y="809"/>
                  <a:pt x="84" y="1231"/>
                  <a:pt x="298" y="1528"/>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32" name="Content Placeholder 77">
            <a:extLst>
              <a:ext uri="{FF2B5EF4-FFF2-40B4-BE49-F238E27FC236}">
                <a16:creationId xmlns:a16="http://schemas.microsoft.com/office/drawing/2014/main" id="{2866FE70-C5BF-48D8-80C5-49DF4AF18C98}"/>
              </a:ext>
            </a:extLst>
          </p:cNvPr>
          <p:cNvSpPr txBox="1">
            <a:spLocks/>
          </p:cNvSpPr>
          <p:nvPr/>
        </p:nvSpPr>
        <p:spPr>
          <a:xfrm>
            <a:off x="877462" y="3264214"/>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Application Web</a:t>
            </a:r>
          </a:p>
        </p:txBody>
      </p:sp>
      <p:sp>
        <p:nvSpPr>
          <p:cNvPr id="33" name="Content Placeholder 77">
            <a:extLst>
              <a:ext uri="{FF2B5EF4-FFF2-40B4-BE49-F238E27FC236}">
                <a16:creationId xmlns:a16="http://schemas.microsoft.com/office/drawing/2014/main" id="{A5E25BB7-AFAE-4AAC-955A-957AA8515E56}"/>
              </a:ext>
            </a:extLst>
          </p:cNvPr>
          <p:cNvSpPr txBox="1">
            <a:spLocks/>
          </p:cNvSpPr>
          <p:nvPr/>
        </p:nvSpPr>
        <p:spPr>
          <a:xfrm>
            <a:off x="840595" y="2430459"/>
            <a:ext cx="1298598"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Azure Active Directory</a:t>
            </a:r>
          </a:p>
        </p:txBody>
      </p:sp>
      <p:sp>
        <p:nvSpPr>
          <p:cNvPr id="34" name="Rectangle 33">
            <a:extLst>
              <a:ext uri="{FF2B5EF4-FFF2-40B4-BE49-F238E27FC236}">
                <a16:creationId xmlns:a16="http://schemas.microsoft.com/office/drawing/2014/main" id="{96C33539-9979-47B9-8390-2B942B9CB9DA}"/>
              </a:ext>
            </a:extLst>
          </p:cNvPr>
          <p:cNvSpPr/>
          <p:nvPr/>
        </p:nvSpPr>
        <p:spPr bwMode="auto">
          <a:xfrm>
            <a:off x="840596" y="2637234"/>
            <a:ext cx="1298597" cy="2156560"/>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a:ln>
                  <a:noFill/>
                </a:ln>
                <a:solidFill>
                  <a:srgbClr val="002050"/>
                </a:solidFill>
                <a:effectLst/>
                <a:uLnTx/>
                <a:uFillTx/>
                <a:latin typeface="Segoe UI Semibold"/>
                <a:ea typeface="+mn-ea"/>
                <a:cs typeface="+mn-cs"/>
              </a:rPr>
              <a:t>Apps client</a:t>
            </a:r>
          </a:p>
        </p:txBody>
      </p:sp>
      <p:sp>
        <p:nvSpPr>
          <p:cNvPr id="35" name="Freeform 53">
            <a:extLst>
              <a:ext uri="{FF2B5EF4-FFF2-40B4-BE49-F238E27FC236}">
                <a16:creationId xmlns:a16="http://schemas.microsoft.com/office/drawing/2014/main" id="{7098D12F-3139-4F6A-8F89-C0764E71C15A}"/>
              </a:ext>
            </a:extLst>
          </p:cNvPr>
          <p:cNvSpPr>
            <a:spLocks/>
          </p:cNvSpPr>
          <p:nvPr/>
        </p:nvSpPr>
        <p:spPr bwMode="auto">
          <a:xfrm>
            <a:off x="1384881" y="3538204"/>
            <a:ext cx="210026" cy="350970"/>
          </a:xfrm>
          <a:custGeom>
            <a:avLst/>
            <a:gdLst>
              <a:gd name="connsiteX0" fmla="*/ 2261793 w 3708748"/>
              <a:gd name="connsiteY0" fmla="*/ 5784850 h 6197600"/>
              <a:gd name="connsiteX1" fmla="*/ 2219382 w 3708748"/>
              <a:gd name="connsiteY1" fmla="*/ 5821219 h 6197600"/>
              <a:gd name="connsiteX2" fmla="*/ 2252705 w 3708748"/>
              <a:gd name="connsiteY2" fmla="*/ 5869710 h 6197600"/>
              <a:gd name="connsiteX3" fmla="*/ 2504141 w 3708748"/>
              <a:gd name="connsiteY3" fmla="*/ 5869710 h 6197600"/>
              <a:gd name="connsiteX4" fmla="*/ 2540494 w 3708748"/>
              <a:gd name="connsiteY4" fmla="*/ 5827280 h 6197600"/>
              <a:gd name="connsiteX5" fmla="*/ 2498083 w 3708748"/>
              <a:gd name="connsiteY5" fmla="*/ 5784850 h 6197600"/>
              <a:gd name="connsiteX6" fmla="*/ 2376908 w 3708748"/>
              <a:gd name="connsiteY6" fmla="*/ 5784850 h 6197600"/>
              <a:gd name="connsiteX7" fmla="*/ 2261793 w 3708748"/>
              <a:gd name="connsiteY7" fmla="*/ 5784850 h 6197600"/>
              <a:gd name="connsiteX8" fmla="*/ 1864525 w 3708748"/>
              <a:gd name="connsiteY8" fmla="*/ 5784850 h 6197600"/>
              <a:gd name="connsiteX9" fmla="*/ 1694378 w 3708748"/>
              <a:gd name="connsiteY9" fmla="*/ 5787884 h 6197600"/>
              <a:gd name="connsiteX10" fmla="*/ 1630573 w 3708748"/>
              <a:gd name="connsiteY10" fmla="*/ 5848562 h 6197600"/>
              <a:gd name="connsiteX11" fmla="*/ 1688302 w 3708748"/>
              <a:gd name="connsiteY11" fmla="*/ 5906206 h 6197600"/>
              <a:gd name="connsiteX12" fmla="*/ 2025556 w 3708748"/>
              <a:gd name="connsiteY12" fmla="*/ 5906206 h 6197600"/>
              <a:gd name="connsiteX13" fmla="*/ 2083285 w 3708748"/>
              <a:gd name="connsiteY13" fmla="*/ 5842494 h 6197600"/>
              <a:gd name="connsiteX14" fmla="*/ 2016441 w 3708748"/>
              <a:gd name="connsiteY14" fmla="*/ 5784850 h 6197600"/>
              <a:gd name="connsiteX15" fmla="*/ 1864525 w 3708748"/>
              <a:gd name="connsiteY15" fmla="*/ 5784850 h 6197600"/>
              <a:gd name="connsiteX16" fmla="*/ 1231189 w 3708748"/>
              <a:gd name="connsiteY16" fmla="*/ 5784850 h 6197600"/>
              <a:gd name="connsiteX17" fmla="*/ 1179713 w 3708748"/>
              <a:gd name="connsiteY17" fmla="*/ 5827217 h 6197600"/>
              <a:gd name="connsiteX18" fmla="*/ 1219077 w 3708748"/>
              <a:gd name="connsiteY18" fmla="*/ 5872610 h 6197600"/>
              <a:gd name="connsiteX19" fmla="*/ 1461318 w 3708748"/>
              <a:gd name="connsiteY19" fmla="*/ 5869583 h 6197600"/>
              <a:gd name="connsiteX20" fmla="*/ 1500682 w 3708748"/>
              <a:gd name="connsiteY20" fmla="*/ 5827217 h 6197600"/>
              <a:gd name="connsiteX21" fmla="*/ 1452234 w 3708748"/>
              <a:gd name="connsiteY21" fmla="*/ 5784850 h 6197600"/>
              <a:gd name="connsiteX22" fmla="*/ 1337170 w 3708748"/>
              <a:gd name="connsiteY22" fmla="*/ 5784850 h 6197600"/>
              <a:gd name="connsiteX23" fmla="*/ 1231189 w 3708748"/>
              <a:gd name="connsiteY23" fmla="*/ 5784850 h 6197600"/>
              <a:gd name="connsiteX24" fmla="*/ 2814291 w 3708748"/>
              <a:gd name="connsiteY24" fmla="*/ 2468317 h 6197600"/>
              <a:gd name="connsiteX25" fmla="*/ 2760919 w 3708748"/>
              <a:gd name="connsiteY25" fmla="*/ 2487673 h 6197600"/>
              <a:gd name="connsiteX26" fmla="*/ 1982668 w 3708748"/>
              <a:gd name="connsiteY26" fmla="*/ 2940056 h 6197600"/>
              <a:gd name="connsiteX27" fmla="*/ 1940273 w 3708748"/>
              <a:gd name="connsiteY27" fmla="*/ 3018996 h 6197600"/>
              <a:gd name="connsiteX28" fmla="*/ 1940273 w 3708748"/>
              <a:gd name="connsiteY28" fmla="*/ 3468344 h 6197600"/>
              <a:gd name="connsiteX29" fmla="*/ 1940273 w 3708748"/>
              <a:gd name="connsiteY29" fmla="*/ 3917691 h 6197600"/>
              <a:gd name="connsiteX30" fmla="*/ 1994781 w 3708748"/>
              <a:gd name="connsiteY30" fmla="*/ 3951089 h 6197600"/>
              <a:gd name="connsiteX31" fmla="*/ 2770003 w 3708748"/>
              <a:gd name="connsiteY31" fmla="*/ 3501741 h 6197600"/>
              <a:gd name="connsiteX32" fmla="*/ 2824511 w 3708748"/>
              <a:gd name="connsiteY32" fmla="*/ 3404585 h 6197600"/>
              <a:gd name="connsiteX33" fmla="*/ 2824511 w 3708748"/>
              <a:gd name="connsiteY33" fmla="*/ 2524106 h 6197600"/>
              <a:gd name="connsiteX34" fmla="*/ 2814291 w 3708748"/>
              <a:gd name="connsiteY34" fmla="*/ 2468317 h 6197600"/>
              <a:gd name="connsiteX35" fmla="*/ 913001 w 3708748"/>
              <a:gd name="connsiteY35" fmla="*/ 2461594 h 6197600"/>
              <a:gd name="connsiteX36" fmla="*/ 886173 w 3708748"/>
              <a:gd name="connsiteY36" fmla="*/ 2511557 h 6197600"/>
              <a:gd name="connsiteX37" fmla="*/ 889201 w 3708748"/>
              <a:gd name="connsiteY37" fmla="*/ 2954913 h 6197600"/>
              <a:gd name="connsiteX38" fmla="*/ 886173 w 3708748"/>
              <a:gd name="connsiteY38" fmla="*/ 3395232 h 6197600"/>
              <a:gd name="connsiteX39" fmla="*/ 949766 w 3708748"/>
              <a:gd name="connsiteY39" fmla="*/ 3507589 h 6197600"/>
              <a:gd name="connsiteX40" fmla="*/ 1700762 w 3708748"/>
              <a:gd name="connsiteY40" fmla="*/ 3938798 h 6197600"/>
              <a:gd name="connsiteX41" fmla="*/ 1770411 w 3708748"/>
              <a:gd name="connsiteY41" fmla="*/ 3902358 h 6197600"/>
              <a:gd name="connsiteX42" fmla="*/ 1770411 w 3708748"/>
              <a:gd name="connsiteY42" fmla="*/ 3021720 h 6197600"/>
              <a:gd name="connsiteX43" fmla="*/ 1712875 w 3708748"/>
              <a:gd name="connsiteY43" fmla="*/ 2921509 h 6197600"/>
              <a:gd name="connsiteX44" fmla="*/ 943709 w 3708748"/>
              <a:gd name="connsiteY44" fmla="*/ 2475117 h 6197600"/>
              <a:gd name="connsiteX45" fmla="*/ 913001 w 3708748"/>
              <a:gd name="connsiteY45" fmla="*/ 2461594 h 6197600"/>
              <a:gd name="connsiteX46" fmla="*/ 1855559 w 3708748"/>
              <a:gd name="connsiteY46" fmla="*/ 1792288 h 6197600"/>
              <a:gd name="connsiteX47" fmla="*/ 1807076 w 3708748"/>
              <a:gd name="connsiteY47" fmla="*/ 1819580 h 6197600"/>
              <a:gd name="connsiteX48" fmla="*/ 1034379 w 3708748"/>
              <a:gd name="connsiteY48" fmla="*/ 2265344 h 6197600"/>
              <a:gd name="connsiteX49" fmla="*/ 1034379 w 3708748"/>
              <a:gd name="connsiteY49" fmla="*/ 2332057 h 6197600"/>
              <a:gd name="connsiteX50" fmla="*/ 1819197 w 3708748"/>
              <a:gd name="connsiteY50" fmla="*/ 2786919 h 6197600"/>
              <a:gd name="connsiteX51" fmla="*/ 1904042 w 3708748"/>
              <a:gd name="connsiteY51" fmla="*/ 2786919 h 6197600"/>
              <a:gd name="connsiteX52" fmla="*/ 2685830 w 3708748"/>
              <a:gd name="connsiteY52" fmla="*/ 2335090 h 6197600"/>
              <a:gd name="connsiteX53" fmla="*/ 2685830 w 3708748"/>
              <a:gd name="connsiteY53" fmla="*/ 2268377 h 6197600"/>
              <a:gd name="connsiteX54" fmla="*/ 1894951 w 3708748"/>
              <a:gd name="connsiteY54" fmla="*/ 1810483 h 6197600"/>
              <a:gd name="connsiteX55" fmla="*/ 1855559 w 3708748"/>
              <a:gd name="connsiteY55" fmla="*/ 1792288 h 6197600"/>
              <a:gd name="connsiteX56" fmla="*/ 601090 w 3708748"/>
              <a:gd name="connsiteY56" fmla="*/ 668338 h 6197600"/>
              <a:gd name="connsiteX57" fmla="*/ 698037 w 3708748"/>
              <a:gd name="connsiteY57" fmla="*/ 668338 h 6197600"/>
              <a:gd name="connsiteX58" fmla="*/ 3006587 w 3708748"/>
              <a:gd name="connsiteY58" fmla="*/ 668338 h 6197600"/>
              <a:gd name="connsiteX59" fmla="*/ 3261073 w 3708748"/>
              <a:gd name="connsiteY59" fmla="*/ 926427 h 6197600"/>
              <a:gd name="connsiteX60" fmla="*/ 3261073 w 3708748"/>
              <a:gd name="connsiteY60" fmla="*/ 3009353 h 6197600"/>
              <a:gd name="connsiteX61" fmla="*/ 3261073 w 3708748"/>
              <a:gd name="connsiteY61" fmla="*/ 5080134 h 6197600"/>
              <a:gd name="connsiteX62" fmla="*/ 3245925 w 3708748"/>
              <a:gd name="connsiteY62" fmla="*/ 5253205 h 6197600"/>
              <a:gd name="connsiteX63" fmla="*/ 3109593 w 3708748"/>
              <a:gd name="connsiteY63" fmla="*/ 5383768 h 6197600"/>
              <a:gd name="connsiteX64" fmla="*/ 2970232 w 3708748"/>
              <a:gd name="connsiteY64" fmla="*/ 5395913 h 6197600"/>
              <a:gd name="connsiteX65" fmla="*/ 722274 w 3708748"/>
              <a:gd name="connsiteY65" fmla="*/ 5395913 h 6197600"/>
              <a:gd name="connsiteX66" fmla="*/ 649563 w 3708748"/>
              <a:gd name="connsiteY66" fmla="*/ 5392877 h 6197600"/>
              <a:gd name="connsiteX67" fmla="*/ 458699 w 3708748"/>
              <a:gd name="connsiteY67" fmla="*/ 5201588 h 6197600"/>
              <a:gd name="connsiteX68" fmla="*/ 449610 w 3708748"/>
              <a:gd name="connsiteY68" fmla="*/ 5019408 h 6197600"/>
              <a:gd name="connsiteX69" fmla="*/ 449610 w 3708748"/>
              <a:gd name="connsiteY69" fmla="*/ 944645 h 6197600"/>
              <a:gd name="connsiteX70" fmla="*/ 461729 w 3708748"/>
              <a:gd name="connsiteY70" fmla="*/ 801937 h 6197600"/>
              <a:gd name="connsiteX71" fmla="*/ 601090 w 3708748"/>
              <a:gd name="connsiteY71" fmla="*/ 668338 h 6197600"/>
              <a:gd name="connsiteX72" fmla="*/ 538754 w 3708748"/>
              <a:gd name="connsiteY72" fmla="*/ 476250 h 6197600"/>
              <a:gd name="connsiteX73" fmla="*/ 281335 w 3708748"/>
              <a:gd name="connsiteY73" fmla="*/ 731331 h 6197600"/>
              <a:gd name="connsiteX74" fmla="*/ 281335 w 3708748"/>
              <a:gd name="connsiteY74" fmla="*/ 5268116 h 6197600"/>
              <a:gd name="connsiteX75" fmla="*/ 284364 w 3708748"/>
              <a:gd name="connsiteY75" fmla="*/ 5401730 h 6197600"/>
              <a:gd name="connsiteX76" fmla="*/ 466071 w 3708748"/>
              <a:gd name="connsiteY76" fmla="*/ 5586967 h 6197600"/>
              <a:gd name="connsiteX77" fmla="*/ 593267 w 3708748"/>
              <a:gd name="connsiteY77" fmla="*/ 5599113 h 6197600"/>
              <a:gd name="connsiteX78" fmla="*/ 3119003 w 3708748"/>
              <a:gd name="connsiteY78" fmla="*/ 5599113 h 6197600"/>
              <a:gd name="connsiteX79" fmla="*/ 3264369 w 3708748"/>
              <a:gd name="connsiteY79" fmla="*/ 5586967 h 6197600"/>
              <a:gd name="connsiteX80" fmla="*/ 3427907 w 3708748"/>
              <a:gd name="connsiteY80" fmla="*/ 5407803 h 6197600"/>
              <a:gd name="connsiteX81" fmla="*/ 3430935 w 3708748"/>
              <a:gd name="connsiteY81" fmla="*/ 5255969 h 6197600"/>
              <a:gd name="connsiteX82" fmla="*/ 3430935 w 3708748"/>
              <a:gd name="connsiteY82" fmla="*/ 3017943 h 6197600"/>
              <a:gd name="connsiteX83" fmla="*/ 3430935 w 3708748"/>
              <a:gd name="connsiteY83" fmla="*/ 734368 h 6197600"/>
              <a:gd name="connsiteX84" fmla="*/ 3427907 w 3708748"/>
              <a:gd name="connsiteY84" fmla="*/ 606827 h 6197600"/>
              <a:gd name="connsiteX85" fmla="*/ 3315853 w 3708748"/>
              <a:gd name="connsiteY85" fmla="*/ 488397 h 6197600"/>
              <a:gd name="connsiteX86" fmla="*/ 3179573 w 3708748"/>
              <a:gd name="connsiteY86" fmla="*/ 476250 h 6197600"/>
              <a:gd name="connsiteX87" fmla="*/ 538754 w 3708748"/>
              <a:gd name="connsiteY87" fmla="*/ 476250 h 6197600"/>
              <a:gd name="connsiteX88" fmla="*/ 2288178 w 3708748"/>
              <a:gd name="connsiteY88" fmla="*/ 221473 h 6197600"/>
              <a:gd name="connsiteX89" fmla="*/ 2252551 w 3708748"/>
              <a:gd name="connsiteY89" fmla="*/ 221853 h 6197600"/>
              <a:gd name="connsiteX90" fmla="*/ 1464198 w 3708748"/>
              <a:gd name="connsiteY90" fmla="*/ 221853 h 6197600"/>
              <a:gd name="connsiteX91" fmla="*/ 1403555 w 3708748"/>
              <a:gd name="connsiteY91" fmla="*/ 252280 h 6197600"/>
              <a:gd name="connsiteX92" fmla="*/ 1461166 w 3708748"/>
              <a:gd name="connsiteY92" fmla="*/ 279665 h 6197600"/>
              <a:gd name="connsiteX93" fmla="*/ 1849278 w 3708748"/>
              <a:gd name="connsiteY93" fmla="*/ 279665 h 6197600"/>
              <a:gd name="connsiteX94" fmla="*/ 2249518 w 3708748"/>
              <a:gd name="connsiteY94" fmla="*/ 279665 h 6197600"/>
              <a:gd name="connsiteX95" fmla="*/ 2310161 w 3708748"/>
              <a:gd name="connsiteY95" fmla="*/ 246195 h 6197600"/>
              <a:gd name="connsiteX96" fmla="*/ 2288178 w 3708748"/>
              <a:gd name="connsiteY96" fmla="*/ 221473 h 6197600"/>
              <a:gd name="connsiteX97" fmla="*/ 325445 w 3708748"/>
              <a:gd name="connsiteY97" fmla="*/ 0 h 6197600"/>
              <a:gd name="connsiteX98" fmla="*/ 3384654 w 3708748"/>
              <a:gd name="connsiteY98" fmla="*/ 0 h 6197600"/>
              <a:gd name="connsiteX99" fmla="*/ 3545186 w 3708748"/>
              <a:gd name="connsiteY99" fmla="*/ 15183 h 6197600"/>
              <a:gd name="connsiteX100" fmla="*/ 3696632 w 3708748"/>
              <a:gd name="connsiteY100" fmla="*/ 167010 h 6197600"/>
              <a:gd name="connsiteX101" fmla="*/ 3708748 w 3708748"/>
              <a:gd name="connsiteY101" fmla="*/ 337057 h 6197600"/>
              <a:gd name="connsiteX102" fmla="*/ 3708748 w 3708748"/>
              <a:gd name="connsiteY102" fmla="*/ 3094245 h 6197600"/>
              <a:gd name="connsiteX103" fmla="*/ 3708748 w 3708748"/>
              <a:gd name="connsiteY103" fmla="*/ 5845360 h 6197600"/>
              <a:gd name="connsiteX104" fmla="*/ 3687545 w 3708748"/>
              <a:gd name="connsiteY104" fmla="*/ 6060955 h 6197600"/>
              <a:gd name="connsiteX105" fmla="*/ 3557302 w 3708748"/>
              <a:gd name="connsiteY105" fmla="*/ 6185454 h 6197600"/>
              <a:gd name="connsiteX106" fmla="*/ 3430087 w 3708748"/>
              <a:gd name="connsiteY106" fmla="*/ 6197600 h 6197600"/>
              <a:gd name="connsiteX107" fmla="*/ 280011 w 3708748"/>
              <a:gd name="connsiteY107" fmla="*/ 6197600 h 6197600"/>
              <a:gd name="connsiteX108" fmla="*/ 261838 w 3708748"/>
              <a:gd name="connsiteY108" fmla="*/ 6197600 h 6197600"/>
              <a:gd name="connsiteX109" fmla="*/ 10438 w 3708748"/>
              <a:gd name="connsiteY109" fmla="*/ 5945567 h 6197600"/>
              <a:gd name="connsiteX110" fmla="*/ 4380 w 3708748"/>
              <a:gd name="connsiteY110" fmla="*/ 376532 h 6197600"/>
              <a:gd name="connsiteX111" fmla="*/ 22553 w 3708748"/>
              <a:gd name="connsiteY111" fmla="*/ 148791 h 6197600"/>
              <a:gd name="connsiteX112" fmla="*/ 149768 w 3708748"/>
              <a:gd name="connsiteY112" fmla="*/ 18219 h 6197600"/>
              <a:gd name="connsiteX113" fmla="*/ 325445 w 3708748"/>
              <a:gd name="connsiteY113"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708748" h="6197600">
                <a:moveTo>
                  <a:pt x="2261793" y="5784850"/>
                </a:moveTo>
                <a:cubicBezTo>
                  <a:pt x="2240587" y="5787881"/>
                  <a:pt x="2222411" y="5796973"/>
                  <a:pt x="2219382" y="5821219"/>
                </a:cubicBezTo>
                <a:cubicBezTo>
                  <a:pt x="2213323" y="5845464"/>
                  <a:pt x="2228470" y="5863648"/>
                  <a:pt x="2252705" y="5869710"/>
                </a:cubicBezTo>
                <a:cubicBezTo>
                  <a:pt x="2337527" y="5884863"/>
                  <a:pt x="2419319" y="5884863"/>
                  <a:pt x="2504141" y="5869710"/>
                </a:cubicBezTo>
                <a:cubicBezTo>
                  <a:pt x="2525347" y="5863648"/>
                  <a:pt x="2543523" y="5851526"/>
                  <a:pt x="2540494" y="5827280"/>
                </a:cubicBezTo>
                <a:cubicBezTo>
                  <a:pt x="2540494" y="5800004"/>
                  <a:pt x="2522317" y="5787881"/>
                  <a:pt x="2498083" y="5784850"/>
                </a:cubicBezTo>
                <a:cubicBezTo>
                  <a:pt x="2455672" y="5784850"/>
                  <a:pt x="2416290" y="5784850"/>
                  <a:pt x="2376908" y="5784850"/>
                </a:cubicBezTo>
                <a:cubicBezTo>
                  <a:pt x="2337527" y="5784850"/>
                  <a:pt x="2301174" y="5784850"/>
                  <a:pt x="2261793" y="5784850"/>
                </a:cubicBezTo>
                <a:close/>
                <a:moveTo>
                  <a:pt x="1864525" y="5784850"/>
                </a:moveTo>
                <a:cubicBezTo>
                  <a:pt x="1806797" y="5784850"/>
                  <a:pt x="1752107" y="5784850"/>
                  <a:pt x="1694378" y="5787884"/>
                </a:cubicBezTo>
                <a:cubicBezTo>
                  <a:pt x="1657918" y="5787884"/>
                  <a:pt x="1630573" y="5809121"/>
                  <a:pt x="1630573" y="5848562"/>
                </a:cubicBezTo>
                <a:cubicBezTo>
                  <a:pt x="1627535" y="5884969"/>
                  <a:pt x="1654880" y="5900138"/>
                  <a:pt x="1688302" y="5906206"/>
                </a:cubicBezTo>
                <a:cubicBezTo>
                  <a:pt x="1800720" y="5921375"/>
                  <a:pt x="1913138" y="5918341"/>
                  <a:pt x="2025556" y="5906206"/>
                </a:cubicBezTo>
                <a:cubicBezTo>
                  <a:pt x="2062016" y="5903172"/>
                  <a:pt x="2086323" y="5881935"/>
                  <a:pt x="2083285" y="5842494"/>
                </a:cubicBezTo>
                <a:cubicBezTo>
                  <a:pt x="2080246" y="5803054"/>
                  <a:pt x="2049863" y="5787884"/>
                  <a:pt x="2016441" y="5784850"/>
                </a:cubicBezTo>
                <a:cubicBezTo>
                  <a:pt x="1964790" y="5784850"/>
                  <a:pt x="1913138" y="5784850"/>
                  <a:pt x="1864525" y="5784850"/>
                </a:cubicBezTo>
                <a:close/>
                <a:moveTo>
                  <a:pt x="1231189" y="5784850"/>
                </a:moveTo>
                <a:cubicBezTo>
                  <a:pt x="1203937" y="5787876"/>
                  <a:pt x="1179713" y="5796955"/>
                  <a:pt x="1179713" y="5827217"/>
                </a:cubicBezTo>
                <a:cubicBezTo>
                  <a:pt x="1176685" y="5854453"/>
                  <a:pt x="1197881" y="5866557"/>
                  <a:pt x="1219077" y="5872610"/>
                </a:cubicBezTo>
                <a:cubicBezTo>
                  <a:pt x="1300834" y="5881688"/>
                  <a:pt x="1379562" y="5881688"/>
                  <a:pt x="1461318" y="5869583"/>
                </a:cubicBezTo>
                <a:cubicBezTo>
                  <a:pt x="1482514" y="5866557"/>
                  <a:pt x="1503710" y="5854453"/>
                  <a:pt x="1500682" y="5827217"/>
                </a:cubicBezTo>
                <a:cubicBezTo>
                  <a:pt x="1497654" y="5799981"/>
                  <a:pt x="1476458" y="5787876"/>
                  <a:pt x="1452234" y="5784850"/>
                </a:cubicBezTo>
                <a:cubicBezTo>
                  <a:pt x="1415898" y="5784850"/>
                  <a:pt x="1376534" y="5784850"/>
                  <a:pt x="1337170" y="5784850"/>
                </a:cubicBezTo>
                <a:cubicBezTo>
                  <a:pt x="1303862" y="5784850"/>
                  <a:pt x="1267526" y="5784850"/>
                  <a:pt x="1231189" y="5784850"/>
                </a:cubicBezTo>
                <a:close/>
                <a:moveTo>
                  <a:pt x="2814291" y="2468317"/>
                </a:moveTo>
                <a:cubicBezTo>
                  <a:pt x="2805585" y="2463384"/>
                  <a:pt x="2789687" y="2470974"/>
                  <a:pt x="2760919" y="2487673"/>
                </a:cubicBezTo>
                <a:cubicBezTo>
                  <a:pt x="2500492" y="2639479"/>
                  <a:pt x="2243094" y="2788250"/>
                  <a:pt x="1982668" y="2940056"/>
                </a:cubicBezTo>
                <a:cubicBezTo>
                  <a:pt x="1946329" y="2958273"/>
                  <a:pt x="1940273" y="2985598"/>
                  <a:pt x="1940273" y="3018996"/>
                </a:cubicBezTo>
                <a:cubicBezTo>
                  <a:pt x="1943301" y="3167766"/>
                  <a:pt x="1940273" y="3319573"/>
                  <a:pt x="1940273" y="3468344"/>
                </a:cubicBezTo>
                <a:cubicBezTo>
                  <a:pt x="1940273" y="3617114"/>
                  <a:pt x="1943301" y="3768921"/>
                  <a:pt x="1940273" y="3917691"/>
                </a:cubicBezTo>
                <a:cubicBezTo>
                  <a:pt x="1940273" y="3963233"/>
                  <a:pt x="1946329" y="3981450"/>
                  <a:pt x="1994781" y="3951089"/>
                </a:cubicBezTo>
                <a:cubicBezTo>
                  <a:pt x="2252179" y="3799282"/>
                  <a:pt x="2512605" y="3650512"/>
                  <a:pt x="2770003" y="3501741"/>
                </a:cubicBezTo>
                <a:cubicBezTo>
                  <a:pt x="2812398" y="3480488"/>
                  <a:pt x="2824511" y="3450127"/>
                  <a:pt x="2824511" y="3404585"/>
                </a:cubicBezTo>
                <a:cubicBezTo>
                  <a:pt x="2824511" y="3113116"/>
                  <a:pt x="2824511" y="2818611"/>
                  <a:pt x="2824511" y="2524106"/>
                </a:cubicBezTo>
                <a:cubicBezTo>
                  <a:pt x="2824511" y="2490709"/>
                  <a:pt x="2822997" y="2473251"/>
                  <a:pt x="2814291" y="2468317"/>
                </a:cubicBezTo>
                <a:close/>
                <a:moveTo>
                  <a:pt x="913001" y="2461594"/>
                </a:moveTo>
                <a:cubicBezTo>
                  <a:pt x="889580" y="2456897"/>
                  <a:pt x="886173" y="2477395"/>
                  <a:pt x="886173" y="2511557"/>
                </a:cubicBezTo>
                <a:cubicBezTo>
                  <a:pt x="889201" y="2657318"/>
                  <a:pt x="889201" y="2806115"/>
                  <a:pt x="889201" y="2954913"/>
                </a:cubicBezTo>
                <a:cubicBezTo>
                  <a:pt x="889201" y="3100674"/>
                  <a:pt x="889201" y="3249471"/>
                  <a:pt x="886173" y="3395232"/>
                </a:cubicBezTo>
                <a:cubicBezTo>
                  <a:pt x="886173" y="3449892"/>
                  <a:pt x="904343" y="3480259"/>
                  <a:pt x="949766" y="3507589"/>
                </a:cubicBezTo>
                <a:cubicBezTo>
                  <a:pt x="1201107" y="3650313"/>
                  <a:pt x="1449421" y="3796074"/>
                  <a:pt x="1700762" y="3938798"/>
                </a:cubicBezTo>
                <a:cubicBezTo>
                  <a:pt x="1767383" y="3978275"/>
                  <a:pt x="1770411" y="3975239"/>
                  <a:pt x="1770411" y="3902358"/>
                </a:cubicBezTo>
                <a:cubicBezTo>
                  <a:pt x="1770411" y="3607800"/>
                  <a:pt x="1767383" y="3316278"/>
                  <a:pt x="1770411" y="3021720"/>
                </a:cubicBezTo>
                <a:cubicBezTo>
                  <a:pt x="1770411" y="2973133"/>
                  <a:pt x="1755270" y="2945803"/>
                  <a:pt x="1712875" y="2921509"/>
                </a:cubicBezTo>
                <a:cubicBezTo>
                  <a:pt x="1455477" y="2772712"/>
                  <a:pt x="1198079" y="2626951"/>
                  <a:pt x="943709" y="2475117"/>
                </a:cubicBezTo>
                <a:cubicBezTo>
                  <a:pt x="930839" y="2467525"/>
                  <a:pt x="920808" y="2463160"/>
                  <a:pt x="913001" y="2461594"/>
                </a:cubicBezTo>
                <a:close/>
                <a:moveTo>
                  <a:pt x="1855559" y="1792288"/>
                </a:moveTo>
                <a:cubicBezTo>
                  <a:pt x="1837378" y="1801385"/>
                  <a:pt x="1822227" y="1810483"/>
                  <a:pt x="1807076" y="1819580"/>
                </a:cubicBezTo>
                <a:cubicBezTo>
                  <a:pt x="1549510" y="1968168"/>
                  <a:pt x="1291944" y="2116756"/>
                  <a:pt x="1034379" y="2265344"/>
                </a:cubicBezTo>
                <a:cubicBezTo>
                  <a:pt x="979835" y="2298701"/>
                  <a:pt x="979835" y="2298701"/>
                  <a:pt x="1034379" y="2332057"/>
                </a:cubicBezTo>
                <a:cubicBezTo>
                  <a:pt x="1298005" y="2483678"/>
                  <a:pt x="1558601" y="2635298"/>
                  <a:pt x="1819197" y="2786919"/>
                </a:cubicBezTo>
                <a:cubicBezTo>
                  <a:pt x="1849498" y="2805113"/>
                  <a:pt x="1873740" y="2802081"/>
                  <a:pt x="1904042" y="2786919"/>
                </a:cubicBezTo>
                <a:cubicBezTo>
                  <a:pt x="2164638" y="2635298"/>
                  <a:pt x="2425234" y="2486710"/>
                  <a:pt x="2685830" y="2335090"/>
                </a:cubicBezTo>
                <a:cubicBezTo>
                  <a:pt x="2740373" y="2304765"/>
                  <a:pt x="2740373" y="2298701"/>
                  <a:pt x="2685830" y="2268377"/>
                </a:cubicBezTo>
                <a:cubicBezTo>
                  <a:pt x="2422203" y="2113724"/>
                  <a:pt x="2158577" y="1962103"/>
                  <a:pt x="1894951" y="1810483"/>
                </a:cubicBezTo>
                <a:cubicBezTo>
                  <a:pt x="1882830" y="1804418"/>
                  <a:pt x="1867679" y="1798353"/>
                  <a:pt x="1855559" y="1792288"/>
                </a:cubicBezTo>
                <a:close/>
                <a:moveTo>
                  <a:pt x="601090" y="668338"/>
                </a:moveTo>
                <a:cubicBezTo>
                  <a:pt x="634415" y="668338"/>
                  <a:pt x="664711" y="668338"/>
                  <a:pt x="698037" y="668338"/>
                </a:cubicBezTo>
                <a:cubicBezTo>
                  <a:pt x="1467554" y="668338"/>
                  <a:pt x="2237070" y="668338"/>
                  <a:pt x="3006587" y="668338"/>
                </a:cubicBezTo>
                <a:cubicBezTo>
                  <a:pt x="3224718" y="668338"/>
                  <a:pt x="3261073" y="704774"/>
                  <a:pt x="3261073" y="926427"/>
                </a:cubicBezTo>
                <a:cubicBezTo>
                  <a:pt x="3261073" y="1621748"/>
                  <a:pt x="3261073" y="2314032"/>
                  <a:pt x="3261073" y="3009353"/>
                </a:cubicBezTo>
                <a:cubicBezTo>
                  <a:pt x="3261073" y="3698601"/>
                  <a:pt x="3261073" y="4390886"/>
                  <a:pt x="3261073" y="5080134"/>
                </a:cubicBezTo>
                <a:cubicBezTo>
                  <a:pt x="3261073" y="5137825"/>
                  <a:pt x="3258043" y="5195515"/>
                  <a:pt x="3245925" y="5253205"/>
                </a:cubicBezTo>
                <a:cubicBezTo>
                  <a:pt x="3227747" y="5326078"/>
                  <a:pt x="3182303" y="5368586"/>
                  <a:pt x="3109593" y="5383768"/>
                </a:cubicBezTo>
                <a:cubicBezTo>
                  <a:pt x="3064149" y="5392877"/>
                  <a:pt x="3015676" y="5395913"/>
                  <a:pt x="2970232" y="5395913"/>
                </a:cubicBezTo>
                <a:cubicBezTo>
                  <a:pt x="2221922" y="5395913"/>
                  <a:pt x="1473613" y="5395913"/>
                  <a:pt x="722274" y="5395913"/>
                </a:cubicBezTo>
                <a:cubicBezTo>
                  <a:pt x="698037" y="5395913"/>
                  <a:pt x="673800" y="5395913"/>
                  <a:pt x="649563" y="5392877"/>
                </a:cubicBezTo>
                <a:cubicBezTo>
                  <a:pt x="522320" y="5380732"/>
                  <a:pt x="473847" y="5329114"/>
                  <a:pt x="458699" y="5201588"/>
                </a:cubicBezTo>
                <a:cubicBezTo>
                  <a:pt x="452640" y="5140861"/>
                  <a:pt x="449610" y="5080134"/>
                  <a:pt x="449610" y="5019408"/>
                </a:cubicBezTo>
                <a:cubicBezTo>
                  <a:pt x="449610" y="3662165"/>
                  <a:pt x="449610" y="2304923"/>
                  <a:pt x="449610" y="944645"/>
                </a:cubicBezTo>
                <a:cubicBezTo>
                  <a:pt x="449610" y="896063"/>
                  <a:pt x="452640" y="847482"/>
                  <a:pt x="461729" y="801937"/>
                </a:cubicBezTo>
                <a:cubicBezTo>
                  <a:pt x="473847" y="716920"/>
                  <a:pt x="516261" y="677447"/>
                  <a:pt x="601090" y="668338"/>
                </a:cubicBezTo>
                <a:close/>
                <a:moveTo>
                  <a:pt x="538754" y="476250"/>
                </a:moveTo>
                <a:cubicBezTo>
                  <a:pt x="314648" y="476250"/>
                  <a:pt x="281335" y="509654"/>
                  <a:pt x="281335" y="731331"/>
                </a:cubicBezTo>
                <a:cubicBezTo>
                  <a:pt x="281335" y="2243592"/>
                  <a:pt x="281335" y="3755854"/>
                  <a:pt x="281335" y="5268116"/>
                </a:cubicBezTo>
                <a:cubicBezTo>
                  <a:pt x="281335" y="5310630"/>
                  <a:pt x="281335" y="5356180"/>
                  <a:pt x="284364" y="5401730"/>
                </a:cubicBezTo>
                <a:cubicBezTo>
                  <a:pt x="293449" y="5520160"/>
                  <a:pt x="347961" y="5574820"/>
                  <a:pt x="466071" y="5586967"/>
                </a:cubicBezTo>
                <a:cubicBezTo>
                  <a:pt x="508470" y="5593040"/>
                  <a:pt x="550868" y="5599113"/>
                  <a:pt x="593267" y="5599113"/>
                </a:cubicBezTo>
                <a:cubicBezTo>
                  <a:pt x="1435179" y="5599113"/>
                  <a:pt x="2277091" y="5599113"/>
                  <a:pt x="3119003" y="5599113"/>
                </a:cubicBezTo>
                <a:cubicBezTo>
                  <a:pt x="3167459" y="5599113"/>
                  <a:pt x="3215914" y="5593040"/>
                  <a:pt x="3264369" y="5586967"/>
                </a:cubicBezTo>
                <a:cubicBezTo>
                  <a:pt x="3367337" y="5571783"/>
                  <a:pt x="3418821" y="5514086"/>
                  <a:pt x="3427907" y="5407803"/>
                </a:cubicBezTo>
                <a:cubicBezTo>
                  <a:pt x="3430935" y="5359216"/>
                  <a:pt x="3430935" y="5307593"/>
                  <a:pt x="3430935" y="5255969"/>
                </a:cubicBezTo>
                <a:cubicBezTo>
                  <a:pt x="3430935" y="4511985"/>
                  <a:pt x="3430935" y="3764964"/>
                  <a:pt x="3430935" y="3017943"/>
                </a:cubicBezTo>
                <a:cubicBezTo>
                  <a:pt x="3430935" y="2255739"/>
                  <a:pt x="3430935" y="1493536"/>
                  <a:pt x="3430935" y="734368"/>
                </a:cubicBezTo>
                <a:cubicBezTo>
                  <a:pt x="3430935" y="691854"/>
                  <a:pt x="3430935" y="649341"/>
                  <a:pt x="3427907" y="606827"/>
                </a:cubicBezTo>
                <a:cubicBezTo>
                  <a:pt x="3418821" y="536984"/>
                  <a:pt x="3385508" y="503580"/>
                  <a:pt x="3315853" y="488397"/>
                </a:cubicBezTo>
                <a:cubicBezTo>
                  <a:pt x="3270427" y="476250"/>
                  <a:pt x="3224999" y="476250"/>
                  <a:pt x="3179573" y="476250"/>
                </a:cubicBezTo>
                <a:cubicBezTo>
                  <a:pt x="2298290" y="476250"/>
                  <a:pt x="1420037" y="476250"/>
                  <a:pt x="538754" y="476250"/>
                </a:cubicBezTo>
                <a:close/>
                <a:moveTo>
                  <a:pt x="2288178" y="221473"/>
                </a:moveTo>
                <a:cubicBezTo>
                  <a:pt x="2276808" y="219571"/>
                  <a:pt x="2263163" y="221853"/>
                  <a:pt x="2252551" y="221853"/>
                </a:cubicBezTo>
                <a:cubicBezTo>
                  <a:pt x="1988756" y="218811"/>
                  <a:pt x="1724961" y="218811"/>
                  <a:pt x="1464198" y="221853"/>
                </a:cubicBezTo>
                <a:cubicBezTo>
                  <a:pt x="1439941" y="221853"/>
                  <a:pt x="1400523" y="212725"/>
                  <a:pt x="1403555" y="252280"/>
                </a:cubicBezTo>
                <a:cubicBezTo>
                  <a:pt x="1403555" y="285750"/>
                  <a:pt x="1436909" y="279665"/>
                  <a:pt x="1461166" y="279665"/>
                </a:cubicBezTo>
                <a:cubicBezTo>
                  <a:pt x="1591547" y="279665"/>
                  <a:pt x="1718896" y="279665"/>
                  <a:pt x="1849278" y="279665"/>
                </a:cubicBezTo>
                <a:cubicBezTo>
                  <a:pt x="1982691" y="279665"/>
                  <a:pt x="2116105" y="279665"/>
                  <a:pt x="2249518" y="279665"/>
                </a:cubicBezTo>
                <a:cubicBezTo>
                  <a:pt x="2273775" y="279665"/>
                  <a:pt x="2310161" y="285750"/>
                  <a:pt x="2310161" y="246195"/>
                </a:cubicBezTo>
                <a:cubicBezTo>
                  <a:pt x="2308645" y="229460"/>
                  <a:pt x="2299549" y="223375"/>
                  <a:pt x="2288178" y="221473"/>
                </a:cubicBezTo>
                <a:close/>
                <a:moveTo>
                  <a:pt x="325445" y="0"/>
                </a:moveTo>
                <a:cubicBezTo>
                  <a:pt x="1343162" y="0"/>
                  <a:pt x="2363908" y="0"/>
                  <a:pt x="3384654" y="0"/>
                </a:cubicBezTo>
                <a:cubicBezTo>
                  <a:pt x="3439174" y="0"/>
                  <a:pt x="3493695" y="6073"/>
                  <a:pt x="3545186" y="15183"/>
                </a:cubicBezTo>
                <a:cubicBezTo>
                  <a:pt x="3629996" y="27329"/>
                  <a:pt x="3684517" y="85024"/>
                  <a:pt x="3696632" y="167010"/>
                </a:cubicBezTo>
                <a:cubicBezTo>
                  <a:pt x="3702690" y="221668"/>
                  <a:pt x="3708748" y="279363"/>
                  <a:pt x="3708748" y="337057"/>
                </a:cubicBezTo>
                <a:cubicBezTo>
                  <a:pt x="3708748" y="1254096"/>
                  <a:pt x="3708748" y="2174171"/>
                  <a:pt x="3708748" y="3094245"/>
                </a:cubicBezTo>
                <a:cubicBezTo>
                  <a:pt x="3708748" y="4011284"/>
                  <a:pt x="3708748" y="4928322"/>
                  <a:pt x="3708748" y="5845360"/>
                </a:cubicBezTo>
                <a:cubicBezTo>
                  <a:pt x="3708748" y="5918238"/>
                  <a:pt x="3702690" y="5991115"/>
                  <a:pt x="3687545" y="6060955"/>
                </a:cubicBezTo>
                <a:cubicBezTo>
                  <a:pt x="3672401" y="6133833"/>
                  <a:pt x="3626967" y="6173308"/>
                  <a:pt x="3557302" y="6185454"/>
                </a:cubicBezTo>
                <a:cubicBezTo>
                  <a:pt x="3514897" y="6194564"/>
                  <a:pt x="3472492" y="6197600"/>
                  <a:pt x="3430087" y="6197600"/>
                </a:cubicBezTo>
                <a:cubicBezTo>
                  <a:pt x="2379053" y="6197600"/>
                  <a:pt x="1331046" y="6197600"/>
                  <a:pt x="280011" y="6197600"/>
                </a:cubicBezTo>
                <a:cubicBezTo>
                  <a:pt x="273954" y="6197600"/>
                  <a:pt x="267896" y="6197600"/>
                  <a:pt x="261838" y="6197600"/>
                </a:cubicBezTo>
                <a:cubicBezTo>
                  <a:pt x="71016" y="6194564"/>
                  <a:pt x="13467" y="6136869"/>
                  <a:pt x="10438" y="5945567"/>
                </a:cubicBezTo>
                <a:cubicBezTo>
                  <a:pt x="-10765" y="4090234"/>
                  <a:pt x="7409" y="2231865"/>
                  <a:pt x="4380" y="376532"/>
                </a:cubicBezTo>
                <a:cubicBezTo>
                  <a:pt x="4380" y="300619"/>
                  <a:pt x="10438" y="224705"/>
                  <a:pt x="22553" y="148791"/>
                </a:cubicBezTo>
                <a:cubicBezTo>
                  <a:pt x="31640" y="75914"/>
                  <a:pt x="80103" y="33402"/>
                  <a:pt x="149768" y="18219"/>
                </a:cubicBezTo>
                <a:cubicBezTo>
                  <a:pt x="207317" y="6073"/>
                  <a:pt x="264867" y="0"/>
                  <a:pt x="325445"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36" name="Content Placeholder 77">
            <a:extLst>
              <a:ext uri="{FF2B5EF4-FFF2-40B4-BE49-F238E27FC236}">
                <a16:creationId xmlns:a16="http://schemas.microsoft.com/office/drawing/2014/main" id="{C44F9BFF-5877-44A8-A32F-E69BE2BD82F1}"/>
              </a:ext>
            </a:extLst>
          </p:cNvPr>
          <p:cNvSpPr txBox="1">
            <a:spLocks/>
          </p:cNvSpPr>
          <p:nvPr/>
        </p:nvSpPr>
        <p:spPr>
          <a:xfrm>
            <a:off x="877462" y="3889271"/>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fr-FR" sz="1000">
                <a:solidFill>
                  <a:srgbClr val="002050"/>
                </a:solidFill>
                <a:latin typeface="Segoe UI"/>
                <a:cs typeface="Segoe UI Semibold" panose="020B0702040204020203" pitchFamily="34" charset="0"/>
              </a:rPr>
              <a:t>App iOS </a:t>
            </a:r>
          </a:p>
        </p:txBody>
      </p:sp>
      <p:sp>
        <p:nvSpPr>
          <p:cNvPr id="37" name="Freeform 53">
            <a:extLst>
              <a:ext uri="{FF2B5EF4-FFF2-40B4-BE49-F238E27FC236}">
                <a16:creationId xmlns:a16="http://schemas.microsoft.com/office/drawing/2014/main" id="{436F8E3B-0581-4F52-99E7-3832ED10CFD4}"/>
              </a:ext>
            </a:extLst>
          </p:cNvPr>
          <p:cNvSpPr>
            <a:spLocks/>
          </p:cNvSpPr>
          <p:nvPr/>
        </p:nvSpPr>
        <p:spPr bwMode="auto">
          <a:xfrm>
            <a:off x="1384881" y="4134686"/>
            <a:ext cx="210026" cy="350970"/>
          </a:xfrm>
          <a:custGeom>
            <a:avLst/>
            <a:gdLst>
              <a:gd name="connsiteX0" fmla="*/ 2261793 w 3708748"/>
              <a:gd name="connsiteY0" fmla="*/ 5784850 h 6197600"/>
              <a:gd name="connsiteX1" fmla="*/ 2219382 w 3708748"/>
              <a:gd name="connsiteY1" fmla="*/ 5821219 h 6197600"/>
              <a:gd name="connsiteX2" fmla="*/ 2252705 w 3708748"/>
              <a:gd name="connsiteY2" fmla="*/ 5869710 h 6197600"/>
              <a:gd name="connsiteX3" fmla="*/ 2504141 w 3708748"/>
              <a:gd name="connsiteY3" fmla="*/ 5869710 h 6197600"/>
              <a:gd name="connsiteX4" fmla="*/ 2540494 w 3708748"/>
              <a:gd name="connsiteY4" fmla="*/ 5827280 h 6197600"/>
              <a:gd name="connsiteX5" fmla="*/ 2498083 w 3708748"/>
              <a:gd name="connsiteY5" fmla="*/ 5784850 h 6197600"/>
              <a:gd name="connsiteX6" fmla="*/ 2376908 w 3708748"/>
              <a:gd name="connsiteY6" fmla="*/ 5784850 h 6197600"/>
              <a:gd name="connsiteX7" fmla="*/ 2261793 w 3708748"/>
              <a:gd name="connsiteY7" fmla="*/ 5784850 h 6197600"/>
              <a:gd name="connsiteX8" fmla="*/ 1864525 w 3708748"/>
              <a:gd name="connsiteY8" fmla="*/ 5784850 h 6197600"/>
              <a:gd name="connsiteX9" fmla="*/ 1694378 w 3708748"/>
              <a:gd name="connsiteY9" fmla="*/ 5787884 h 6197600"/>
              <a:gd name="connsiteX10" fmla="*/ 1630573 w 3708748"/>
              <a:gd name="connsiteY10" fmla="*/ 5848562 h 6197600"/>
              <a:gd name="connsiteX11" fmla="*/ 1688302 w 3708748"/>
              <a:gd name="connsiteY11" fmla="*/ 5906206 h 6197600"/>
              <a:gd name="connsiteX12" fmla="*/ 2025556 w 3708748"/>
              <a:gd name="connsiteY12" fmla="*/ 5906206 h 6197600"/>
              <a:gd name="connsiteX13" fmla="*/ 2083285 w 3708748"/>
              <a:gd name="connsiteY13" fmla="*/ 5842494 h 6197600"/>
              <a:gd name="connsiteX14" fmla="*/ 2016441 w 3708748"/>
              <a:gd name="connsiteY14" fmla="*/ 5784850 h 6197600"/>
              <a:gd name="connsiteX15" fmla="*/ 1864525 w 3708748"/>
              <a:gd name="connsiteY15" fmla="*/ 5784850 h 6197600"/>
              <a:gd name="connsiteX16" fmla="*/ 1231189 w 3708748"/>
              <a:gd name="connsiteY16" fmla="*/ 5784850 h 6197600"/>
              <a:gd name="connsiteX17" fmla="*/ 1179713 w 3708748"/>
              <a:gd name="connsiteY17" fmla="*/ 5827217 h 6197600"/>
              <a:gd name="connsiteX18" fmla="*/ 1219077 w 3708748"/>
              <a:gd name="connsiteY18" fmla="*/ 5872610 h 6197600"/>
              <a:gd name="connsiteX19" fmla="*/ 1461318 w 3708748"/>
              <a:gd name="connsiteY19" fmla="*/ 5869583 h 6197600"/>
              <a:gd name="connsiteX20" fmla="*/ 1500682 w 3708748"/>
              <a:gd name="connsiteY20" fmla="*/ 5827217 h 6197600"/>
              <a:gd name="connsiteX21" fmla="*/ 1452234 w 3708748"/>
              <a:gd name="connsiteY21" fmla="*/ 5784850 h 6197600"/>
              <a:gd name="connsiteX22" fmla="*/ 1337170 w 3708748"/>
              <a:gd name="connsiteY22" fmla="*/ 5784850 h 6197600"/>
              <a:gd name="connsiteX23" fmla="*/ 1231189 w 3708748"/>
              <a:gd name="connsiteY23" fmla="*/ 5784850 h 6197600"/>
              <a:gd name="connsiteX24" fmla="*/ 2814291 w 3708748"/>
              <a:gd name="connsiteY24" fmla="*/ 2468317 h 6197600"/>
              <a:gd name="connsiteX25" fmla="*/ 2760919 w 3708748"/>
              <a:gd name="connsiteY25" fmla="*/ 2487673 h 6197600"/>
              <a:gd name="connsiteX26" fmla="*/ 1982668 w 3708748"/>
              <a:gd name="connsiteY26" fmla="*/ 2940056 h 6197600"/>
              <a:gd name="connsiteX27" fmla="*/ 1940273 w 3708748"/>
              <a:gd name="connsiteY27" fmla="*/ 3018996 h 6197600"/>
              <a:gd name="connsiteX28" fmla="*/ 1940273 w 3708748"/>
              <a:gd name="connsiteY28" fmla="*/ 3468344 h 6197600"/>
              <a:gd name="connsiteX29" fmla="*/ 1940273 w 3708748"/>
              <a:gd name="connsiteY29" fmla="*/ 3917691 h 6197600"/>
              <a:gd name="connsiteX30" fmla="*/ 1994781 w 3708748"/>
              <a:gd name="connsiteY30" fmla="*/ 3951089 h 6197600"/>
              <a:gd name="connsiteX31" fmla="*/ 2770003 w 3708748"/>
              <a:gd name="connsiteY31" fmla="*/ 3501741 h 6197600"/>
              <a:gd name="connsiteX32" fmla="*/ 2824511 w 3708748"/>
              <a:gd name="connsiteY32" fmla="*/ 3404585 h 6197600"/>
              <a:gd name="connsiteX33" fmla="*/ 2824511 w 3708748"/>
              <a:gd name="connsiteY33" fmla="*/ 2524106 h 6197600"/>
              <a:gd name="connsiteX34" fmla="*/ 2814291 w 3708748"/>
              <a:gd name="connsiteY34" fmla="*/ 2468317 h 6197600"/>
              <a:gd name="connsiteX35" fmla="*/ 913001 w 3708748"/>
              <a:gd name="connsiteY35" fmla="*/ 2461594 h 6197600"/>
              <a:gd name="connsiteX36" fmla="*/ 886173 w 3708748"/>
              <a:gd name="connsiteY36" fmla="*/ 2511557 h 6197600"/>
              <a:gd name="connsiteX37" fmla="*/ 889201 w 3708748"/>
              <a:gd name="connsiteY37" fmla="*/ 2954913 h 6197600"/>
              <a:gd name="connsiteX38" fmla="*/ 886173 w 3708748"/>
              <a:gd name="connsiteY38" fmla="*/ 3395232 h 6197600"/>
              <a:gd name="connsiteX39" fmla="*/ 949766 w 3708748"/>
              <a:gd name="connsiteY39" fmla="*/ 3507589 h 6197600"/>
              <a:gd name="connsiteX40" fmla="*/ 1700762 w 3708748"/>
              <a:gd name="connsiteY40" fmla="*/ 3938798 h 6197600"/>
              <a:gd name="connsiteX41" fmla="*/ 1770411 w 3708748"/>
              <a:gd name="connsiteY41" fmla="*/ 3902358 h 6197600"/>
              <a:gd name="connsiteX42" fmla="*/ 1770411 w 3708748"/>
              <a:gd name="connsiteY42" fmla="*/ 3021720 h 6197600"/>
              <a:gd name="connsiteX43" fmla="*/ 1712875 w 3708748"/>
              <a:gd name="connsiteY43" fmla="*/ 2921509 h 6197600"/>
              <a:gd name="connsiteX44" fmla="*/ 943709 w 3708748"/>
              <a:gd name="connsiteY44" fmla="*/ 2475117 h 6197600"/>
              <a:gd name="connsiteX45" fmla="*/ 913001 w 3708748"/>
              <a:gd name="connsiteY45" fmla="*/ 2461594 h 6197600"/>
              <a:gd name="connsiteX46" fmla="*/ 1855559 w 3708748"/>
              <a:gd name="connsiteY46" fmla="*/ 1792288 h 6197600"/>
              <a:gd name="connsiteX47" fmla="*/ 1807076 w 3708748"/>
              <a:gd name="connsiteY47" fmla="*/ 1819580 h 6197600"/>
              <a:gd name="connsiteX48" fmla="*/ 1034379 w 3708748"/>
              <a:gd name="connsiteY48" fmla="*/ 2265344 h 6197600"/>
              <a:gd name="connsiteX49" fmla="*/ 1034379 w 3708748"/>
              <a:gd name="connsiteY49" fmla="*/ 2332057 h 6197600"/>
              <a:gd name="connsiteX50" fmla="*/ 1819197 w 3708748"/>
              <a:gd name="connsiteY50" fmla="*/ 2786919 h 6197600"/>
              <a:gd name="connsiteX51" fmla="*/ 1904042 w 3708748"/>
              <a:gd name="connsiteY51" fmla="*/ 2786919 h 6197600"/>
              <a:gd name="connsiteX52" fmla="*/ 2685830 w 3708748"/>
              <a:gd name="connsiteY52" fmla="*/ 2335090 h 6197600"/>
              <a:gd name="connsiteX53" fmla="*/ 2685830 w 3708748"/>
              <a:gd name="connsiteY53" fmla="*/ 2268377 h 6197600"/>
              <a:gd name="connsiteX54" fmla="*/ 1894951 w 3708748"/>
              <a:gd name="connsiteY54" fmla="*/ 1810483 h 6197600"/>
              <a:gd name="connsiteX55" fmla="*/ 1855559 w 3708748"/>
              <a:gd name="connsiteY55" fmla="*/ 1792288 h 6197600"/>
              <a:gd name="connsiteX56" fmla="*/ 601090 w 3708748"/>
              <a:gd name="connsiteY56" fmla="*/ 668338 h 6197600"/>
              <a:gd name="connsiteX57" fmla="*/ 698037 w 3708748"/>
              <a:gd name="connsiteY57" fmla="*/ 668338 h 6197600"/>
              <a:gd name="connsiteX58" fmla="*/ 3006587 w 3708748"/>
              <a:gd name="connsiteY58" fmla="*/ 668338 h 6197600"/>
              <a:gd name="connsiteX59" fmla="*/ 3261073 w 3708748"/>
              <a:gd name="connsiteY59" fmla="*/ 926427 h 6197600"/>
              <a:gd name="connsiteX60" fmla="*/ 3261073 w 3708748"/>
              <a:gd name="connsiteY60" fmla="*/ 3009353 h 6197600"/>
              <a:gd name="connsiteX61" fmla="*/ 3261073 w 3708748"/>
              <a:gd name="connsiteY61" fmla="*/ 5080134 h 6197600"/>
              <a:gd name="connsiteX62" fmla="*/ 3245925 w 3708748"/>
              <a:gd name="connsiteY62" fmla="*/ 5253205 h 6197600"/>
              <a:gd name="connsiteX63" fmla="*/ 3109593 w 3708748"/>
              <a:gd name="connsiteY63" fmla="*/ 5383768 h 6197600"/>
              <a:gd name="connsiteX64" fmla="*/ 2970232 w 3708748"/>
              <a:gd name="connsiteY64" fmla="*/ 5395913 h 6197600"/>
              <a:gd name="connsiteX65" fmla="*/ 722274 w 3708748"/>
              <a:gd name="connsiteY65" fmla="*/ 5395913 h 6197600"/>
              <a:gd name="connsiteX66" fmla="*/ 649563 w 3708748"/>
              <a:gd name="connsiteY66" fmla="*/ 5392877 h 6197600"/>
              <a:gd name="connsiteX67" fmla="*/ 458699 w 3708748"/>
              <a:gd name="connsiteY67" fmla="*/ 5201588 h 6197600"/>
              <a:gd name="connsiteX68" fmla="*/ 449610 w 3708748"/>
              <a:gd name="connsiteY68" fmla="*/ 5019408 h 6197600"/>
              <a:gd name="connsiteX69" fmla="*/ 449610 w 3708748"/>
              <a:gd name="connsiteY69" fmla="*/ 944645 h 6197600"/>
              <a:gd name="connsiteX70" fmla="*/ 461729 w 3708748"/>
              <a:gd name="connsiteY70" fmla="*/ 801937 h 6197600"/>
              <a:gd name="connsiteX71" fmla="*/ 601090 w 3708748"/>
              <a:gd name="connsiteY71" fmla="*/ 668338 h 6197600"/>
              <a:gd name="connsiteX72" fmla="*/ 538754 w 3708748"/>
              <a:gd name="connsiteY72" fmla="*/ 476250 h 6197600"/>
              <a:gd name="connsiteX73" fmla="*/ 281335 w 3708748"/>
              <a:gd name="connsiteY73" fmla="*/ 731331 h 6197600"/>
              <a:gd name="connsiteX74" fmla="*/ 281335 w 3708748"/>
              <a:gd name="connsiteY74" fmla="*/ 5268116 h 6197600"/>
              <a:gd name="connsiteX75" fmla="*/ 284364 w 3708748"/>
              <a:gd name="connsiteY75" fmla="*/ 5401730 h 6197600"/>
              <a:gd name="connsiteX76" fmla="*/ 466071 w 3708748"/>
              <a:gd name="connsiteY76" fmla="*/ 5586967 h 6197600"/>
              <a:gd name="connsiteX77" fmla="*/ 593267 w 3708748"/>
              <a:gd name="connsiteY77" fmla="*/ 5599113 h 6197600"/>
              <a:gd name="connsiteX78" fmla="*/ 3119003 w 3708748"/>
              <a:gd name="connsiteY78" fmla="*/ 5599113 h 6197600"/>
              <a:gd name="connsiteX79" fmla="*/ 3264369 w 3708748"/>
              <a:gd name="connsiteY79" fmla="*/ 5586967 h 6197600"/>
              <a:gd name="connsiteX80" fmla="*/ 3427907 w 3708748"/>
              <a:gd name="connsiteY80" fmla="*/ 5407803 h 6197600"/>
              <a:gd name="connsiteX81" fmla="*/ 3430935 w 3708748"/>
              <a:gd name="connsiteY81" fmla="*/ 5255969 h 6197600"/>
              <a:gd name="connsiteX82" fmla="*/ 3430935 w 3708748"/>
              <a:gd name="connsiteY82" fmla="*/ 3017943 h 6197600"/>
              <a:gd name="connsiteX83" fmla="*/ 3430935 w 3708748"/>
              <a:gd name="connsiteY83" fmla="*/ 734368 h 6197600"/>
              <a:gd name="connsiteX84" fmla="*/ 3427907 w 3708748"/>
              <a:gd name="connsiteY84" fmla="*/ 606827 h 6197600"/>
              <a:gd name="connsiteX85" fmla="*/ 3315853 w 3708748"/>
              <a:gd name="connsiteY85" fmla="*/ 488397 h 6197600"/>
              <a:gd name="connsiteX86" fmla="*/ 3179573 w 3708748"/>
              <a:gd name="connsiteY86" fmla="*/ 476250 h 6197600"/>
              <a:gd name="connsiteX87" fmla="*/ 538754 w 3708748"/>
              <a:gd name="connsiteY87" fmla="*/ 476250 h 6197600"/>
              <a:gd name="connsiteX88" fmla="*/ 2288178 w 3708748"/>
              <a:gd name="connsiteY88" fmla="*/ 221473 h 6197600"/>
              <a:gd name="connsiteX89" fmla="*/ 2252551 w 3708748"/>
              <a:gd name="connsiteY89" fmla="*/ 221853 h 6197600"/>
              <a:gd name="connsiteX90" fmla="*/ 1464198 w 3708748"/>
              <a:gd name="connsiteY90" fmla="*/ 221853 h 6197600"/>
              <a:gd name="connsiteX91" fmla="*/ 1403555 w 3708748"/>
              <a:gd name="connsiteY91" fmla="*/ 252280 h 6197600"/>
              <a:gd name="connsiteX92" fmla="*/ 1461166 w 3708748"/>
              <a:gd name="connsiteY92" fmla="*/ 279665 h 6197600"/>
              <a:gd name="connsiteX93" fmla="*/ 1849278 w 3708748"/>
              <a:gd name="connsiteY93" fmla="*/ 279665 h 6197600"/>
              <a:gd name="connsiteX94" fmla="*/ 2249518 w 3708748"/>
              <a:gd name="connsiteY94" fmla="*/ 279665 h 6197600"/>
              <a:gd name="connsiteX95" fmla="*/ 2310161 w 3708748"/>
              <a:gd name="connsiteY95" fmla="*/ 246195 h 6197600"/>
              <a:gd name="connsiteX96" fmla="*/ 2288178 w 3708748"/>
              <a:gd name="connsiteY96" fmla="*/ 221473 h 6197600"/>
              <a:gd name="connsiteX97" fmla="*/ 325445 w 3708748"/>
              <a:gd name="connsiteY97" fmla="*/ 0 h 6197600"/>
              <a:gd name="connsiteX98" fmla="*/ 3384654 w 3708748"/>
              <a:gd name="connsiteY98" fmla="*/ 0 h 6197600"/>
              <a:gd name="connsiteX99" fmla="*/ 3545186 w 3708748"/>
              <a:gd name="connsiteY99" fmla="*/ 15183 h 6197600"/>
              <a:gd name="connsiteX100" fmla="*/ 3696632 w 3708748"/>
              <a:gd name="connsiteY100" fmla="*/ 167010 h 6197600"/>
              <a:gd name="connsiteX101" fmla="*/ 3708748 w 3708748"/>
              <a:gd name="connsiteY101" fmla="*/ 337057 h 6197600"/>
              <a:gd name="connsiteX102" fmla="*/ 3708748 w 3708748"/>
              <a:gd name="connsiteY102" fmla="*/ 3094245 h 6197600"/>
              <a:gd name="connsiteX103" fmla="*/ 3708748 w 3708748"/>
              <a:gd name="connsiteY103" fmla="*/ 5845360 h 6197600"/>
              <a:gd name="connsiteX104" fmla="*/ 3687545 w 3708748"/>
              <a:gd name="connsiteY104" fmla="*/ 6060955 h 6197600"/>
              <a:gd name="connsiteX105" fmla="*/ 3557302 w 3708748"/>
              <a:gd name="connsiteY105" fmla="*/ 6185454 h 6197600"/>
              <a:gd name="connsiteX106" fmla="*/ 3430087 w 3708748"/>
              <a:gd name="connsiteY106" fmla="*/ 6197600 h 6197600"/>
              <a:gd name="connsiteX107" fmla="*/ 280011 w 3708748"/>
              <a:gd name="connsiteY107" fmla="*/ 6197600 h 6197600"/>
              <a:gd name="connsiteX108" fmla="*/ 261838 w 3708748"/>
              <a:gd name="connsiteY108" fmla="*/ 6197600 h 6197600"/>
              <a:gd name="connsiteX109" fmla="*/ 10438 w 3708748"/>
              <a:gd name="connsiteY109" fmla="*/ 5945567 h 6197600"/>
              <a:gd name="connsiteX110" fmla="*/ 4380 w 3708748"/>
              <a:gd name="connsiteY110" fmla="*/ 376532 h 6197600"/>
              <a:gd name="connsiteX111" fmla="*/ 22553 w 3708748"/>
              <a:gd name="connsiteY111" fmla="*/ 148791 h 6197600"/>
              <a:gd name="connsiteX112" fmla="*/ 149768 w 3708748"/>
              <a:gd name="connsiteY112" fmla="*/ 18219 h 6197600"/>
              <a:gd name="connsiteX113" fmla="*/ 325445 w 3708748"/>
              <a:gd name="connsiteY113"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708748" h="6197600">
                <a:moveTo>
                  <a:pt x="2261793" y="5784850"/>
                </a:moveTo>
                <a:cubicBezTo>
                  <a:pt x="2240587" y="5787881"/>
                  <a:pt x="2222411" y="5796973"/>
                  <a:pt x="2219382" y="5821219"/>
                </a:cubicBezTo>
                <a:cubicBezTo>
                  <a:pt x="2213323" y="5845464"/>
                  <a:pt x="2228470" y="5863648"/>
                  <a:pt x="2252705" y="5869710"/>
                </a:cubicBezTo>
                <a:cubicBezTo>
                  <a:pt x="2337527" y="5884863"/>
                  <a:pt x="2419319" y="5884863"/>
                  <a:pt x="2504141" y="5869710"/>
                </a:cubicBezTo>
                <a:cubicBezTo>
                  <a:pt x="2525347" y="5863648"/>
                  <a:pt x="2543523" y="5851526"/>
                  <a:pt x="2540494" y="5827280"/>
                </a:cubicBezTo>
                <a:cubicBezTo>
                  <a:pt x="2540494" y="5800004"/>
                  <a:pt x="2522317" y="5787881"/>
                  <a:pt x="2498083" y="5784850"/>
                </a:cubicBezTo>
                <a:cubicBezTo>
                  <a:pt x="2455672" y="5784850"/>
                  <a:pt x="2416290" y="5784850"/>
                  <a:pt x="2376908" y="5784850"/>
                </a:cubicBezTo>
                <a:cubicBezTo>
                  <a:pt x="2337527" y="5784850"/>
                  <a:pt x="2301174" y="5784850"/>
                  <a:pt x="2261793" y="5784850"/>
                </a:cubicBezTo>
                <a:close/>
                <a:moveTo>
                  <a:pt x="1864525" y="5784850"/>
                </a:moveTo>
                <a:cubicBezTo>
                  <a:pt x="1806797" y="5784850"/>
                  <a:pt x="1752107" y="5784850"/>
                  <a:pt x="1694378" y="5787884"/>
                </a:cubicBezTo>
                <a:cubicBezTo>
                  <a:pt x="1657918" y="5787884"/>
                  <a:pt x="1630573" y="5809121"/>
                  <a:pt x="1630573" y="5848562"/>
                </a:cubicBezTo>
                <a:cubicBezTo>
                  <a:pt x="1627535" y="5884969"/>
                  <a:pt x="1654880" y="5900138"/>
                  <a:pt x="1688302" y="5906206"/>
                </a:cubicBezTo>
                <a:cubicBezTo>
                  <a:pt x="1800720" y="5921375"/>
                  <a:pt x="1913138" y="5918341"/>
                  <a:pt x="2025556" y="5906206"/>
                </a:cubicBezTo>
                <a:cubicBezTo>
                  <a:pt x="2062016" y="5903172"/>
                  <a:pt x="2086323" y="5881935"/>
                  <a:pt x="2083285" y="5842494"/>
                </a:cubicBezTo>
                <a:cubicBezTo>
                  <a:pt x="2080246" y="5803054"/>
                  <a:pt x="2049863" y="5787884"/>
                  <a:pt x="2016441" y="5784850"/>
                </a:cubicBezTo>
                <a:cubicBezTo>
                  <a:pt x="1964790" y="5784850"/>
                  <a:pt x="1913138" y="5784850"/>
                  <a:pt x="1864525" y="5784850"/>
                </a:cubicBezTo>
                <a:close/>
                <a:moveTo>
                  <a:pt x="1231189" y="5784850"/>
                </a:moveTo>
                <a:cubicBezTo>
                  <a:pt x="1203937" y="5787876"/>
                  <a:pt x="1179713" y="5796955"/>
                  <a:pt x="1179713" y="5827217"/>
                </a:cubicBezTo>
                <a:cubicBezTo>
                  <a:pt x="1176685" y="5854453"/>
                  <a:pt x="1197881" y="5866557"/>
                  <a:pt x="1219077" y="5872610"/>
                </a:cubicBezTo>
                <a:cubicBezTo>
                  <a:pt x="1300834" y="5881688"/>
                  <a:pt x="1379562" y="5881688"/>
                  <a:pt x="1461318" y="5869583"/>
                </a:cubicBezTo>
                <a:cubicBezTo>
                  <a:pt x="1482514" y="5866557"/>
                  <a:pt x="1503710" y="5854453"/>
                  <a:pt x="1500682" y="5827217"/>
                </a:cubicBezTo>
                <a:cubicBezTo>
                  <a:pt x="1497654" y="5799981"/>
                  <a:pt x="1476458" y="5787876"/>
                  <a:pt x="1452234" y="5784850"/>
                </a:cubicBezTo>
                <a:cubicBezTo>
                  <a:pt x="1415898" y="5784850"/>
                  <a:pt x="1376534" y="5784850"/>
                  <a:pt x="1337170" y="5784850"/>
                </a:cubicBezTo>
                <a:cubicBezTo>
                  <a:pt x="1303862" y="5784850"/>
                  <a:pt x="1267526" y="5784850"/>
                  <a:pt x="1231189" y="5784850"/>
                </a:cubicBezTo>
                <a:close/>
                <a:moveTo>
                  <a:pt x="2814291" y="2468317"/>
                </a:moveTo>
                <a:cubicBezTo>
                  <a:pt x="2805585" y="2463384"/>
                  <a:pt x="2789687" y="2470974"/>
                  <a:pt x="2760919" y="2487673"/>
                </a:cubicBezTo>
                <a:cubicBezTo>
                  <a:pt x="2500492" y="2639479"/>
                  <a:pt x="2243094" y="2788250"/>
                  <a:pt x="1982668" y="2940056"/>
                </a:cubicBezTo>
                <a:cubicBezTo>
                  <a:pt x="1946329" y="2958273"/>
                  <a:pt x="1940273" y="2985598"/>
                  <a:pt x="1940273" y="3018996"/>
                </a:cubicBezTo>
                <a:cubicBezTo>
                  <a:pt x="1943301" y="3167766"/>
                  <a:pt x="1940273" y="3319573"/>
                  <a:pt x="1940273" y="3468344"/>
                </a:cubicBezTo>
                <a:cubicBezTo>
                  <a:pt x="1940273" y="3617114"/>
                  <a:pt x="1943301" y="3768921"/>
                  <a:pt x="1940273" y="3917691"/>
                </a:cubicBezTo>
                <a:cubicBezTo>
                  <a:pt x="1940273" y="3963233"/>
                  <a:pt x="1946329" y="3981450"/>
                  <a:pt x="1994781" y="3951089"/>
                </a:cubicBezTo>
                <a:cubicBezTo>
                  <a:pt x="2252179" y="3799282"/>
                  <a:pt x="2512605" y="3650512"/>
                  <a:pt x="2770003" y="3501741"/>
                </a:cubicBezTo>
                <a:cubicBezTo>
                  <a:pt x="2812398" y="3480488"/>
                  <a:pt x="2824511" y="3450127"/>
                  <a:pt x="2824511" y="3404585"/>
                </a:cubicBezTo>
                <a:cubicBezTo>
                  <a:pt x="2824511" y="3113116"/>
                  <a:pt x="2824511" y="2818611"/>
                  <a:pt x="2824511" y="2524106"/>
                </a:cubicBezTo>
                <a:cubicBezTo>
                  <a:pt x="2824511" y="2490709"/>
                  <a:pt x="2822997" y="2473251"/>
                  <a:pt x="2814291" y="2468317"/>
                </a:cubicBezTo>
                <a:close/>
                <a:moveTo>
                  <a:pt x="913001" y="2461594"/>
                </a:moveTo>
                <a:cubicBezTo>
                  <a:pt x="889580" y="2456897"/>
                  <a:pt x="886173" y="2477395"/>
                  <a:pt x="886173" y="2511557"/>
                </a:cubicBezTo>
                <a:cubicBezTo>
                  <a:pt x="889201" y="2657318"/>
                  <a:pt x="889201" y="2806115"/>
                  <a:pt x="889201" y="2954913"/>
                </a:cubicBezTo>
                <a:cubicBezTo>
                  <a:pt x="889201" y="3100674"/>
                  <a:pt x="889201" y="3249471"/>
                  <a:pt x="886173" y="3395232"/>
                </a:cubicBezTo>
                <a:cubicBezTo>
                  <a:pt x="886173" y="3449892"/>
                  <a:pt x="904343" y="3480259"/>
                  <a:pt x="949766" y="3507589"/>
                </a:cubicBezTo>
                <a:cubicBezTo>
                  <a:pt x="1201107" y="3650313"/>
                  <a:pt x="1449421" y="3796074"/>
                  <a:pt x="1700762" y="3938798"/>
                </a:cubicBezTo>
                <a:cubicBezTo>
                  <a:pt x="1767383" y="3978275"/>
                  <a:pt x="1770411" y="3975239"/>
                  <a:pt x="1770411" y="3902358"/>
                </a:cubicBezTo>
                <a:cubicBezTo>
                  <a:pt x="1770411" y="3607800"/>
                  <a:pt x="1767383" y="3316278"/>
                  <a:pt x="1770411" y="3021720"/>
                </a:cubicBezTo>
                <a:cubicBezTo>
                  <a:pt x="1770411" y="2973133"/>
                  <a:pt x="1755270" y="2945803"/>
                  <a:pt x="1712875" y="2921509"/>
                </a:cubicBezTo>
                <a:cubicBezTo>
                  <a:pt x="1455477" y="2772712"/>
                  <a:pt x="1198079" y="2626951"/>
                  <a:pt x="943709" y="2475117"/>
                </a:cubicBezTo>
                <a:cubicBezTo>
                  <a:pt x="930839" y="2467525"/>
                  <a:pt x="920808" y="2463160"/>
                  <a:pt x="913001" y="2461594"/>
                </a:cubicBezTo>
                <a:close/>
                <a:moveTo>
                  <a:pt x="1855559" y="1792288"/>
                </a:moveTo>
                <a:cubicBezTo>
                  <a:pt x="1837378" y="1801385"/>
                  <a:pt x="1822227" y="1810483"/>
                  <a:pt x="1807076" y="1819580"/>
                </a:cubicBezTo>
                <a:cubicBezTo>
                  <a:pt x="1549510" y="1968168"/>
                  <a:pt x="1291944" y="2116756"/>
                  <a:pt x="1034379" y="2265344"/>
                </a:cubicBezTo>
                <a:cubicBezTo>
                  <a:pt x="979835" y="2298701"/>
                  <a:pt x="979835" y="2298701"/>
                  <a:pt x="1034379" y="2332057"/>
                </a:cubicBezTo>
                <a:cubicBezTo>
                  <a:pt x="1298005" y="2483678"/>
                  <a:pt x="1558601" y="2635298"/>
                  <a:pt x="1819197" y="2786919"/>
                </a:cubicBezTo>
                <a:cubicBezTo>
                  <a:pt x="1849498" y="2805113"/>
                  <a:pt x="1873740" y="2802081"/>
                  <a:pt x="1904042" y="2786919"/>
                </a:cubicBezTo>
                <a:cubicBezTo>
                  <a:pt x="2164638" y="2635298"/>
                  <a:pt x="2425234" y="2486710"/>
                  <a:pt x="2685830" y="2335090"/>
                </a:cubicBezTo>
                <a:cubicBezTo>
                  <a:pt x="2740373" y="2304765"/>
                  <a:pt x="2740373" y="2298701"/>
                  <a:pt x="2685830" y="2268377"/>
                </a:cubicBezTo>
                <a:cubicBezTo>
                  <a:pt x="2422203" y="2113724"/>
                  <a:pt x="2158577" y="1962103"/>
                  <a:pt x="1894951" y="1810483"/>
                </a:cubicBezTo>
                <a:cubicBezTo>
                  <a:pt x="1882830" y="1804418"/>
                  <a:pt x="1867679" y="1798353"/>
                  <a:pt x="1855559" y="1792288"/>
                </a:cubicBezTo>
                <a:close/>
                <a:moveTo>
                  <a:pt x="601090" y="668338"/>
                </a:moveTo>
                <a:cubicBezTo>
                  <a:pt x="634415" y="668338"/>
                  <a:pt x="664711" y="668338"/>
                  <a:pt x="698037" y="668338"/>
                </a:cubicBezTo>
                <a:cubicBezTo>
                  <a:pt x="1467554" y="668338"/>
                  <a:pt x="2237070" y="668338"/>
                  <a:pt x="3006587" y="668338"/>
                </a:cubicBezTo>
                <a:cubicBezTo>
                  <a:pt x="3224718" y="668338"/>
                  <a:pt x="3261073" y="704774"/>
                  <a:pt x="3261073" y="926427"/>
                </a:cubicBezTo>
                <a:cubicBezTo>
                  <a:pt x="3261073" y="1621748"/>
                  <a:pt x="3261073" y="2314032"/>
                  <a:pt x="3261073" y="3009353"/>
                </a:cubicBezTo>
                <a:cubicBezTo>
                  <a:pt x="3261073" y="3698601"/>
                  <a:pt x="3261073" y="4390886"/>
                  <a:pt x="3261073" y="5080134"/>
                </a:cubicBezTo>
                <a:cubicBezTo>
                  <a:pt x="3261073" y="5137825"/>
                  <a:pt x="3258043" y="5195515"/>
                  <a:pt x="3245925" y="5253205"/>
                </a:cubicBezTo>
                <a:cubicBezTo>
                  <a:pt x="3227747" y="5326078"/>
                  <a:pt x="3182303" y="5368586"/>
                  <a:pt x="3109593" y="5383768"/>
                </a:cubicBezTo>
                <a:cubicBezTo>
                  <a:pt x="3064149" y="5392877"/>
                  <a:pt x="3015676" y="5395913"/>
                  <a:pt x="2970232" y="5395913"/>
                </a:cubicBezTo>
                <a:cubicBezTo>
                  <a:pt x="2221922" y="5395913"/>
                  <a:pt x="1473613" y="5395913"/>
                  <a:pt x="722274" y="5395913"/>
                </a:cubicBezTo>
                <a:cubicBezTo>
                  <a:pt x="698037" y="5395913"/>
                  <a:pt x="673800" y="5395913"/>
                  <a:pt x="649563" y="5392877"/>
                </a:cubicBezTo>
                <a:cubicBezTo>
                  <a:pt x="522320" y="5380732"/>
                  <a:pt x="473847" y="5329114"/>
                  <a:pt x="458699" y="5201588"/>
                </a:cubicBezTo>
                <a:cubicBezTo>
                  <a:pt x="452640" y="5140861"/>
                  <a:pt x="449610" y="5080134"/>
                  <a:pt x="449610" y="5019408"/>
                </a:cubicBezTo>
                <a:cubicBezTo>
                  <a:pt x="449610" y="3662165"/>
                  <a:pt x="449610" y="2304923"/>
                  <a:pt x="449610" y="944645"/>
                </a:cubicBezTo>
                <a:cubicBezTo>
                  <a:pt x="449610" y="896063"/>
                  <a:pt x="452640" y="847482"/>
                  <a:pt x="461729" y="801937"/>
                </a:cubicBezTo>
                <a:cubicBezTo>
                  <a:pt x="473847" y="716920"/>
                  <a:pt x="516261" y="677447"/>
                  <a:pt x="601090" y="668338"/>
                </a:cubicBezTo>
                <a:close/>
                <a:moveTo>
                  <a:pt x="538754" y="476250"/>
                </a:moveTo>
                <a:cubicBezTo>
                  <a:pt x="314648" y="476250"/>
                  <a:pt x="281335" y="509654"/>
                  <a:pt x="281335" y="731331"/>
                </a:cubicBezTo>
                <a:cubicBezTo>
                  <a:pt x="281335" y="2243592"/>
                  <a:pt x="281335" y="3755854"/>
                  <a:pt x="281335" y="5268116"/>
                </a:cubicBezTo>
                <a:cubicBezTo>
                  <a:pt x="281335" y="5310630"/>
                  <a:pt x="281335" y="5356180"/>
                  <a:pt x="284364" y="5401730"/>
                </a:cubicBezTo>
                <a:cubicBezTo>
                  <a:pt x="293449" y="5520160"/>
                  <a:pt x="347961" y="5574820"/>
                  <a:pt x="466071" y="5586967"/>
                </a:cubicBezTo>
                <a:cubicBezTo>
                  <a:pt x="508470" y="5593040"/>
                  <a:pt x="550868" y="5599113"/>
                  <a:pt x="593267" y="5599113"/>
                </a:cubicBezTo>
                <a:cubicBezTo>
                  <a:pt x="1435179" y="5599113"/>
                  <a:pt x="2277091" y="5599113"/>
                  <a:pt x="3119003" y="5599113"/>
                </a:cubicBezTo>
                <a:cubicBezTo>
                  <a:pt x="3167459" y="5599113"/>
                  <a:pt x="3215914" y="5593040"/>
                  <a:pt x="3264369" y="5586967"/>
                </a:cubicBezTo>
                <a:cubicBezTo>
                  <a:pt x="3367337" y="5571783"/>
                  <a:pt x="3418821" y="5514086"/>
                  <a:pt x="3427907" y="5407803"/>
                </a:cubicBezTo>
                <a:cubicBezTo>
                  <a:pt x="3430935" y="5359216"/>
                  <a:pt x="3430935" y="5307593"/>
                  <a:pt x="3430935" y="5255969"/>
                </a:cubicBezTo>
                <a:cubicBezTo>
                  <a:pt x="3430935" y="4511985"/>
                  <a:pt x="3430935" y="3764964"/>
                  <a:pt x="3430935" y="3017943"/>
                </a:cubicBezTo>
                <a:cubicBezTo>
                  <a:pt x="3430935" y="2255739"/>
                  <a:pt x="3430935" y="1493536"/>
                  <a:pt x="3430935" y="734368"/>
                </a:cubicBezTo>
                <a:cubicBezTo>
                  <a:pt x="3430935" y="691854"/>
                  <a:pt x="3430935" y="649341"/>
                  <a:pt x="3427907" y="606827"/>
                </a:cubicBezTo>
                <a:cubicBezTo>
                  <a:pt x="3418821" y="536984"/>
                  <a:pt x="3385508" y="503580"/>
                  <a:pt x="3315853" y="488397"/>
                </a:cubicBezTo>
                <a:cubicBezTo>
                  <a:pt x="3270427" y="476250"/>
                  <a:pt x="3224999" y="476250"/>
                  <a:pt x="3179573" y="476250"/>
                </a:cubicBezTo>
                <a:cubicBezTo>
                  <a:pt x="2298290" y="476250"/>
                  <a:pt x="1420037" y="476250"/>
                  <a:pt x="538754" y="476250"/>
                </a:cubicBezTo>
                <a:close/>
                <a:moveTo>
                  <a:pt x="2288178" y="221473"/>
                </a:moveTo>
                <a:cubicBezTo>
                  <a:pt x="2276808" y="219571"/>
                  <a:pt x="2263163" y="221853"/>
                  <a:pt x="2252551" y="221853"/>
                </a:cubicBezTo>
                <a:cubicBezTo>
                  <a:pt x="1988756" y="218811"/>
                  <a:pt x="1724961" y="218811"/>
                  <a:pt x="1464198" y="221853"/>
                </a:cubicBezTo>
                <a:cubicBezTo>
                  <a:pt x="1439941" y="221853"/>
                  <a:pt x="1400523" y="212725"/>
                  <a:pt x="1403555" y="252280"/>
                </a:cubicBezTo>
                <a:cubicBezTo>
                  <a:pt x="1403555" y="285750"/>
                  <a:pt x="1436909" y="279665"/>
                  <a:pt x="1461166" y="279665"/>
                </a:cubicBezTo>
                <a:cubicBezTo>
                  <a:pt x="1591547" y="279665"/>
                  <a:pt x="1718896" y="279665"/>
                  <a:pt x="1849278" y="279665"/>
                </a:cubicBezTo>
                <a:cubicBezTo>
                  <a:pt x="1982691" y="279665"/>
                  <a:pt x="2116105" y="279665"/>
                  <a:pt x="2249518" y="279665"/>
                </a:cubicBezTo>
                <a:cubicBezTo>
                  <a:pt x="2273775" y="279665"/>
                  <a:pt x="2310161" y="285750"/>
                  <a:pt x="2310161" y="246195"/>
                </a:cubicBezTo>
                <a:cubicBezTo>
                  <a:pt x="2308645" y="229460"/>
                  <a:pt x="2299549" y="223375"/>
                  <a:pt x="2288178" y="221473"/>
                </a:cubicBezTo>
                <a:close/>
                <a:moveTo>
                  <a:pt x="325445" y="0"/>
                </a:moveTo>
                <a:cubicBezTo>
                  <a:pt x="1343162" y="0"/>
                  <a:pt x="2363908" y="0"/>
                  <a:pt x="3384654" y="0"/>
                </a:cubicBezTo>
                <a:cubicBezTo>
                  <a:pt x="3439174" y="0"/>
                  <a:pt x="3493695" y="6073"/>
                  <a:pt x="3545186" y="15183"/>
                </a:cubicBezTo>
                <a:cubicBezTo>
                  <a:pt x="3629996" y="27329"/>
                  <a:pt x="3684517" y="85024"/>
                  <a:pt x="3696632" y="167010"/>
                </a:cubicBezTo>
                <a:cubicBezTo>
                  <a:pt x="3702690" y="221668"/>
                  <a:pt x="3708748" y="279363"/>
                  <a:pt x="3708748" y="337057"/>
                </a:cubicBezTo>
                <a:cubicBezTo>
                  <a:pt x="3708748" y="1254096"/>
                  <a:pt x="3708748" y="2174171"/>
                  <a:pt x="3708748" y="3094245"/>
                </a:cubicBezTo>
                <a:cubicBezTo>
                  <a:pt x="3708748" y="4011284"/>
                  <a:pt x="3708748" y="4928322"/>
                  <a:pt x="3708748" y="5845360"/>
                </a:cubicBezTo>
                <a:cubicBezTo>
                  <a:pt x="3708748" y="5918238"/>
                  <a:pt x="3702690" y="5991115"/>
                  <a:pt x="3687545" y="6060955"/>
                </a:cubicBezTo>
                <a:cubicBezTo>
                  <a:pt x="3672401" y="6133833"/>
                  <a:pt x="3626967" y="6173308"/>
                  <a:pt x="3557302" y="6185454"/>
                </a:cubicBezTo>
                <a:cubicBezTo>
                  <a:pt x="3514897" y="6194564"/>
                  <a:pt x="3472492" y="6197600"/>
                  <a:pt x="3430087" y="6197600"/>
                </a:cubicBezTo>
                <a:cubicBezTo>
                  <a:pt x="2379053" y="6197600"/>
                  <a:pt x="1331046" y="6197600"/>
                  <a:pt x="280011" y="6197600"/>
                </a:cubicBezTo>
                <a:cubicBezTo>
                  <a:pt x="273954" y="6197600"/>
                  <a:pt x="267896" y="6197600"/>
                  <a:pt x="261838" y="6197600"/>
                </a:cubicBezTo>
                <a:cubicBezTo>
                  <a:pt x="71016" y="6194564"/>
                  <a:pt x="13467" y="6136869"/>
                  <a:pt x="10438" y="5945567"/>
                </a:cubicBezTo>
                <a:cubicBezTo>
                  <a:pt x="-10765" y="4090234"/>
                  <a:pt x="7409" y="2231865"/>
                  <a:pt x="4380" y="376532"/>
                </a:cubicBezTo>
                <a:cubicBezTo>
                  <a:pt x="4380" y="300619"/>
                  <a:pt x="10438" y="224705"/>
                  <a:pt x="22553" y="148791"/>
                </a:cubicBezTo>
                <a:cubicBezTo>
                  <a:pt x="31640" y="75914"/>
                  <a:pt x="80103" y="33402"/>
                  <a:pt x="149768" y="18219"/>
                </a:cubicBezTo>
                <a:cubicBezTo>
                  <a:pt x="207317" y="6073"/>
                  <a:pt x="264867" y="0"/>
                  <a:pt x="325445"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38" name="Content Placeholder 77">
            <a:extLst>
              <a:ext uri="{FF2B5EF4-FFF2-40B4-BE49-F238E27FC236}">
                <a16:creationId xmlns:a16="http://schemas.microsoft.com/office/drawing/2014/main" id="{D5BAED9D-1C9A-4056-9267-27B395CCD4C2}"/>
              </a:ext>
            </a:extLst>
          </p:cNvPr>
          <p:cNvSpPr txBox="1">
            <a:spLocks/>
          </p:cNvSpPr>
          <p:nvPr/>
        </p:nvSpPr>
        <p:spPr>
          <a:xfrm>
            <a:off x="877462" y="4502373"/>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App Android</a:t>
            </a:r>
          </a:p>
        </p:txBody>
      </p:sp>
      <p:cxnSp>
        <p:nvCxnSpPr>
          <p:cNvPr id="39" name="Straight Connector 38">
            <a:extLst>
              <a:ext uri="{FF2B5EF4-FFF2-40B4-BE49-F238E27FC236}">
                <a16:creationId xmlns:a16="http://schemas.microsoft.com/office/drawing/2014/main" id="{446C1E94-61AA-4533-B3EA-BAC4135AE7DE}"/>
              </a:ext>
            </a:extLst>
          </p:cNvPr>
          <p:cNvCxnSpPr>
            <a:cxnSpLocks/>
          </p:cNvCxnSpPr>
          <p:nvPr/>
        </p:nvCxnSpPr>
        <p:spPr>
          <a:xfrm flipV="1">
            <a:off x="1489894" y="2143791"/>
            <a:ext cx="0" cy="277497"/>
          </a:xfrm>
          <a:prstGeom prst="line">
            <a:avLst/>
          </a:prstGeom>
          <a:noFill/>
          <a:ln w="25400" cap="flat" cmpd="sng" algn="ctr">
            <a:solidFill>
              <a:srgbClr val="002050"/>
            </a:solidFill>
            <a:prstDash val="sysDot"/>
            <a:headEnd type="triangle" w="med" len="med"/>
            <a:tailEnd type="triangle" w="med" len="med"/>
          </a:ln>
          <a:effectLst/>
        </p:spPr>
      </p:cxnSp>
      <p:sp>
        <p:nvSpPr>
          <p:cNvPr id="40" name="Rectangle 39">
            <a:extLst>
              <a:ext uri="{FF2B5EF4-FFF2-40B4-BE49-F238E27FC236}">
                <a16:creationId xmlns:a16="http://schemas.microsoft.com/office/drawing/2014/main" id="{DAAE9044-62F3-45E3-9C29-7BCB77845045}"/>
              </a:ext>
            </a:extLst>
          </p:cNvPr>
          <p:cNvSpPr/>
          <p:nvPr/>
        </p:nvSpPr>
        <p:spPr bwMode="auto">
          <a:xfrm>
            <a:off x="840596" y="4923234"/>
            <a:ext cx="1298597" cy="797196"/>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a:ln>
                  <a:noFill/>
                </a:ln>
                <a:solidFill>
                  <a:srgbClr val="002050"/>
                </a:solidFill>
                <a:effectLst/>
                <a:uLnTx/>
                <a:uFillTx/>
                <a:latin typeface="Segoe UI Semibold"/>
                <a:ea typeface="+mn-ea"/>
                <a:cs typeface="+mn-cs"/>
              </a:rPr>
              <a:t>Appareils IoT</a:t>
            </a:r>
          </a:p>
        </p:txBody>
      </p:sp>
      <p:sp>
        <p:nvSpPr>
          <p:cNvPr id="41" name="Rectangle 40">
            <a:extLst>
              <a:ext uri="{FF2B5EF4-FFF2-40B4-BE49-F238E27FC236}">
                <a16:creationId xmlns:a16="http://schemas.microsoft.com/office/drawing/2014/main" id="{E6C7CFA1-92D0-4EA0-9589-56A94E070620}"/>
              </a:ext>
            </a:extLst>
          </p:cNvPr>
          <p:cNvSpPr/>
          <p:nvPr/>
        </p:nvSpPr>
        <p:spPr bwMode="auto">
          <a:xfrm>
            <a:off x="2481611" y="3443387"/>
            <a:ext cx="2347614" cy="857794"/>
          </a:xfrm>
          <a:prstGeom prst="rect">
            <a:avLst/>
          </a:prstGeom>
          <a:solidFill>
            <a:srgbClr val="0078D4">
              <a:lumMod val="20000"/>
              <a:lumOff val="80000"/>
            </a:srgbClr>
          </a:solid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fr-FR" sz="1400" b="0" i="0" u="none" strike="noStrike" kern="0" cap="none" spc="0" normalizeH="0" baseline="0">
              <a:ln>
                <a:noFill/>
              </a:ln>
              <a:solidFill>
                <a:srgbClr val="002050"/>
              </a:solidFill>
              <a:effectLst/>
              <a:uLnTx/>
              <a:uFillTx/>
              <a:latin typeface="Segoe UI Semibold"/>
              <a:ea typeface="+mn-ea"/>
              <a:cs typeface="+mn-cs"/>
            </a:endParaRPr>
          </a:p>
        </p:txBody>
      </p:sp>
      <p:sp>
        <p:nvSpPr>
          <p:cNvPr id="42" name="Freeform 14">
            <a:extLst>
              <a:ext uri="{FF2B5EF4-FFF2-40B4-BE49-F238E27FC236}">
                <a16:creationId xmlns:a16="http://schemas.microsoft.com/office/drawing/2014/main" id="{C3A3157A-BCFB-417E-88B2-7C70BF2555A0}"/>
              </a:ext>
            </a:extLst>
          </p:cNvPr>
          <p:cNvSpPr>
            <a:spLocks/>
          </p:cNvSpPr>
          <p:nvPr/>
        </p:nvSpPr>
        <p:spPr bwMode="auto">
          <a:xfrm>
            <a:off x="3069512" y="3598717"/>
            <a:ext cx="284366" cy="318766"/>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43" name="Freeform 103">
            <a:extLst>
              <a:ext uri="{FF2B5EF4-FFF2-40B4-BE49-F238E27FC236}">
                <a16:creationId xmlns:a16="http://schemas.microsoft.com/office/drawing/2014/main" id="{414DEF9D-710A-48A5-810D-3978DCD56771}"/>
              </a:ext>
            </a:extLst>
          </p:cNvPr>
          <p:cNvSpPr>
            <a:spLocks/>
          </p:cNvSpPr>
          <p:nvPr/>
        </p:nvSpPr>
        <p:spPr bwMode="auto">
          <a:xfrm>
            <a:off x="4261616" y="3610049"/>
            <a:ext cx="297734" cy="307434"/>
          </a:xfrm>
          <a:custGeom>
            <a:avLst/>
            <a:gdLst>
              <a:gd name="connsiteX0" fmla="*/ 124083 w 5720595"/>
              <a:gd name="connsiteY0" fmla="*/ 4530726 h 5906990"/>
              <a:gd name="connsiteX1" fmla="*/ 693117 w 5720595"/>
              <a:gd name="connsiteY1" fmla="*/ 4530726 h 5906990"/>
              <a:gd name="connsiteX2" fmla="*/ 802081 w 5720595"/>
              <a:gd name="connsiteY2" fmla="*/ 4649096 h 5906990"/>
              <a:gd name="connsiteX3" fmla="*/ 805108 w 5720595"/>
              <a:gd name="connsiteY3" fmla="*/ 5043664 h 5906990"/>
              <a:gd name="connsiteX4" fmla="*/ 883804 w 5720595"/>
              <a:gd name="connsiteY4" fmla="*/ 5125613 h 5906990"/>
              <a:gd name="connsiteX5" fmla="*/ 1918962 w 5720595"/>
              <a:gd name="connsiteY5" fmla="*/ 5125613 h 5906990"/>
              <a:gd name="connsiteX6" fmla="*/ 4824669 w 5720595"/>
              <a:gd name="connsiteY6" fmla="*/ 5125613 h 5906990"/>
              <a:gd name="connsiteX7" fmla="*/ 4930607 w 5720595"/>
              <a:gd name="connsiteY7" fmla="*/ 5016348 h 5906990"/>
              <a:gd name="connsiteX8" fmla="*/ 4930607 w 5720595"/>
              <a:gd name="connsiteY8" fmla="*/ 4694623 h 5906990"/>
              <a:gd name="connsiteX9" fmla="*/ 5078919 w 5720595"/>
              <a:gd name="connsiteY9" fmla="*/ 4542867 h 5906990"/>
              <a:gd name="connsiteX10" fmla="*/ 5569255 w 5720595"/>
              <a:gd name="connsiteY10" fmla="*/ 4542867 h 5906990"/>
              <a:gd name="connsiteX11" fmla="*/ 5720595 w 5720595"/>
              <a:gd name="connsiteY11" fmla="*/ 4694623 h 5906990"/>
              <a:gd name="connsiteX12" fmla="*/ 5720595 w 5720595"/>
              <a:gd name="connsiteY12" fmla="*/ 5775131 h 5906990"/>
              <a:gd name="connsiteX13" fmla="*/ 5584391 w 5720595"/>
              <a:gd name="connsiteY13" fmla="*/ 5905642 h 5906990"/>
              <a:gd name="connsiteX14" fmla="*/ 2866343 w 5720595"/>
              <a:gd name="connsiteY14" fmla="*/ 5905642 h 5906990"/>
              <a:gd name="connsiteX15" fmla="*/ 172511 w 5720595"/>
              <a:gd name="connsiteY15" fmla="*/ 5905642 h 5906990"/>
              <a:gd name="connsiteX16" fmla="*/ 15119 w 5720595"/>
              <a:gd name="connsiteY16" fmla="*/ 5744780 h 5906990"/>
              <a:gd name="connsiteX17" fmla="*/ 15119 w 5720595"/>
              <a:gd name="connsiteY17" fmla="*/ 4700694 h 5906990"/>
              <a:gd name="connsiteX18" fmla="*/ 24199 w 5720595"/>
              <a:gd name="connsiteY18" fmla="*/ 4612675 h 5906990"/>
              <a:gd name="connsiteX19" fmla="*/ 124083 w 5720595"/>
              <a:gd name="connsiteY19" fmla="*/ 4530726 h 5906990"/>
              <a:gd name="connsiteX20" fmla="*/ 1322913 w 5720595"/>
              <a:gd name="connsiteY20" fmla="*/ 3743190 h 5906990"/>
              <a:gd name="connsiteX21" fmla="*/ 2025200 w 5720595"/>
              <a:gd name="connsiteY21" fmla="*/ 3743190 h 5906990"/>
              <a:gd name="connsiteX22" fmla="*/ 2161419 w 5720595"/>
              <a:gd name="connsiteY22" fmla="*/ 3882989 h 5906990"/>
              <a:gd name="connsiteX23" fmla="*/ 2161419 w 5720595"/>
              <a:gd name="connsiteY23" fmla="*/ 4387481 h 5906990"/>
              <a:gd name="connsiteX24" fmla="*/ 2028227 w 5720595"/>
              <a:gd name="connsiteY24" fmla="*/ 4521201 h 5906990"/>
              <a:gd name="connsiteX25" fmla="*/ 1671029 w 5720595"/>
              <a:gd name="connsiteY25" fmla="*/ 4521201 h 5906990"/>
              <a:gd name="connsiteX26" fmla="*/ 1325940 w 5720595"/>
              <a:gd name="connsiteY26" fmla="*/ 4521201 h 5906990"/>
              <a:gd name="connsiteX27" fmla="*/ 1189721 w 5720595"/>
              <a:gd name="connsiteY27" fmla="*/ 4381402 h 5906990"/>
              <a:gd name="connsiteX28" fmla="*/ 1189721 w 5720595"/>
              <a:gd name="connsiteY28" fmla="*/ 3882989 h 5906990"/>
              <a:gd name="connsiteX29" fmla="*/ 1322913 w 5720595"/>
              <a:gd name="connsiteY29" fmla="*/ 3743190 h 5906990"/>
              <a:gd name="connsiteX30" fmla="*/ 3247920 w 5720595"/>
              <a:gd name="connsiteY30" fmla="*/ 3168962 h 5906990"/>
              <a:gd name="connsiteX31" fmla="*/ 3429546 w 5720595"/>
              <a:gd name="connsiteY31" fmla="*/ 3170101 h 5906990"/>
              <a:gd name="connsiteX32" fmla="*/ 3550630 w 5720595"/>
              <a:gd name="connsiteY32" fmla="*/ 3291601 h 5906990"/>
              <a:gd name="connsiteX33" fmla="*/ 3550630 w 5720595"/>
              <a:gd name="connsiteY33" fmla="*/ 3807976 h 5906990"/>
              <a:gd name="connsiteX34" fmla="*/ 3417438 w 5720595"/>
              <a:gd name="connsiteY34" fmla="*/ 3938588 h 5906990"/>
              <a:gd name="connsiteX35" fmla="*/ 2709097 w 5720595"/>
              <a:gd name="connsiteY35" fmla="*/ 3938588 h 5906990"/>
              <a:gd name="connsiteX36" fmla="*/ 2578932 w 5720595"/>
              <a:gd name="connsiteY36" fmla="*/ 3811013 h 5906990"/>
              <a:gd name="connsiteX37" fmla="*/ 2578932 w 5720595"/>
              <a:gd name="connsiteY37" fmla="*/ 3288563 h 5906990"/>
              <a:gd name="connsiteX38" fmla="*/ 2703043 w 5720595"/>
              <a:gd name="connsiteY38" fmla="*/ 3170101 h 5906990"/>
              <a:gd name="connsiteX39" fmla="*/ 2884669 w 5720595"/>
              <a:gd name="connsiteY39" fmla="*/ 3168962 h 5906990"/>
              <a:gd name="connsiteX40" fmla="*/ 3066295 w 5720595"/>
              <a:gd name="connsiteY40" fmla="*/ 3170101 h 5906990"/>
              <a:gd name="connsiteX41" fmla="*/ 3247920 w 5720595"/>
              <a:gd name="connsiteY41" fmla="*/ 3168962 h 5906990"/>
              <a:gd name="connsiteX42" fmla="*/ 1494323 w 5720595"/>
              <a:gd name="connsiteY42" fmla="*/ 2573649 h 5906990"/>
              <a:gd name="connsiteX43" fmla="*/ 1683138 w 5720595"/>
              <a:gd name="connsiteY43" fmla="*/ 2574788 h 5906990"/>
              <a:gd name="connsiteX44" fmla="*/ 2043362 w 5720595"/>
              <a:gd name="connsiteY44" fmla="*/ 2574788 h 5906990"/>
              <a:gd name="connsiteX45" fmla="*/ 2161419 w 5720595"/>
              <a:gd name="connsiteY45" fmla="*/ 2687175 h 5906990"/>
              <a:gd name="connsiteX46" fmla="*/ 2161419 w 5720595"/>
              <a:gd name="connsiteY46" fmla="*/ 3227850 h 5906990"/>
              <a:gd name="connsiteX47" fmla="*/ 2043362 w 5720595"/>
              <a:gd name="connsiteY47" fmla="*/ 3343275 h 5906990"/>
              <a:gd name="connsiteX48" fmla="*/ 1307778 w 5720595"/>
              <a:gd name="connsiteY48" fmla="*/ 3343275 h 5906990"/>
              <a:gd name="connsiteX49" fmla="*/ 1189721 w 5720595"/>
              <a:gd name="connsiteY49" fmla="*/ 3227850 h 5906990"/>
              <a:gd name="connsiteX50" fmla="*/ 1189721 w 5720595"/>
              <a:gd name="connsiteY50" fmla="*/ 2687175 h 5906990"/>
              <a:gd name="connsiteX51" fmla="*/ 1307778 w 5720595"/>
              <a:gd name="connsiteY51" fmla="*/ 2574788 h 5906990"/>
              <a:gd name="connsiteX52" fmla="*/ 1494323 w 5720595"/>
              <a:gd name="connsiteY52" fmla="*/ 2573649 h 5906990"/>
              <a:gd name="connsiteX53" fmla="*/ 4254985 w 5720595"/>
              <a:gd name="connsiteY53" fmla="*/ 2573649 h 5906990"/>
              <a:gd name="connsiteX54" fmla="*/ 4443801 w 5720595"/>
              <a:gd name="connsiteY54" fmla="*/ 2574788 h 5906990"/>
              <a:gd name="connsiteX55" fmla="*/ 4807053 w 5720595"/>
              <a:gd name="connsiteY55" fmla="*/ 2574788 h 5906990"/>
              <a:gd name="connsiteX56" fmla="*/ 4922083 w 5720595"/>
              <a:gd name="connsiteY56" fmla="*/ 2687175 h 5906990"/>
              <a:gd name="connsiteX57" fmla="*/ 4922083 w 5720595"/>
              <a:gd name="connsiteY57" fmla="*/ 3227850 h 5906990"/>
              <a:gd name="connsiteX58" fmla="*/ 4810079 w 5720595"/>
              <a:gd name="connsiteY58" fmla="*/ 3343275 h 5906990"/>
              <a:gd name="connsiteX59" fmla="*/ 4059359 w 5720595"/>
              <a:gd name="connsiteY59" fmla="*/ 3343275 h 5906990"/>
              <a:gd name="connsiteX60" fmla="*/ 3950384 w 5720595"/>
              <a:gd name="connsiteY60" fmla="*/ 3236963 h 5906990"/>
              <a:gd name="connsiteX61" fmla="*/ 3953411 w 5720595"/>
              <a:gd name="connsiteY61" fmla="*/ 2678063 h 5906990"/>
              <a:gd name="connsiteX62" fmla="*/ 4068441 w 5720595"/>
              <a:gd name="connsiteY62" fmla="*/ 2574788 h 5906990"/>
              <a:gd name="connsiteX63" fmla="*/ 4254985 w 5720595"/>
              <a:gd name="connsiteY63" fmla="*/ 2573649 h 5906990"/>
              <a:gd name="connsiteX64" fmla="*/ 2706070 w 5720595"/>
              <a:gd name="connsiteY64" fmla="*/ 1992313 h 5906990"/>
              <a:gd name="connsiteX65" fmla="*/ 3426519 w 5720595"/>
              <a:gd name="connsiteY65" fmla="*/ 1992313 h 5906990"/>
              <a:gd name="connsiteX66" fmla="*/ 3550630 w 5720595"/>
              <a:gd name="connsiteY66" fmla="*/ 2113563 h 5906990"/>
              <a:gd name="connsiteX67" fmla="*/ 3550630 w 5720595"/>
              <a:gd name="connsiteY67" fmla="*/ 2647064 h 5906990"/>
              <a:gd name="connsiteX68" fmla="*/ 3438627 w 5720595"/>
              <a:gd name="connsiteY68" fmla="*/ 2759220 h 5906990"/>
              <a:gd name="connsiteX69" fmla="*/ 3063267 w 5720595"/>
              <a:gd name="connsiteY69" fmla="*/ 2759220 h 5906990"/>
              <a:gd name="connsiteX70" fmla="*/ 2706070 w 5720595"/>
              <a:gd name="connsiteY70" fmla="*/ 2759220 h 5906990"/>
              <a:gd name="connsiteX71" fmla="*/ 2578932 w 5720595"/>
              <a:gd name="connsiteY71" fmla="*/ 2637970 h 5906990"/>
              <a:gd name="connsiteX72" fmla="*/ 2578932 w 5720595"/>
              <a:gd name="connsiteY72" fmla="*/ 2116595 h 5906990"/>
              <a:gd name="connsiteX73" fmla="*/ 2706070 w 5720595"/>
              <a:gd name="connsiteY73" fmla="*/ 1992313 h 5906990"/>
              <a:gd name="connsiteX74" fmla="*/ 1679838 w 5720595"/>
              <a:gd name="connsiteY74" fmla="*/ 1362003 h 5906990"/>
              <a:gd name="connsiteX75" fmla="*/ 2051964 w 5720595"/>
              <a:gd name="connsiteY75" fmla="*/ 1366551 h 5906990"/>
              <a:gd name="connsiteX76" fmla="*/ 2179032 w 5720595"/>
              <a:gd name="connsiteY76" fmla="*/ 1496917 h 5906990"/>
              <a:gd name="connsiteX77" fmla="*/ 2179032 w 5720595"/>
              <a:gd name="connsiteY77" fmla="*/ 2039603 h 5906990"/>
              <a:gd name="connsiteX78" fmla="*/ 2042888 w 5720595"/>
              <a:gd name="connsiteY78" fmla="*/ 2163906 h 5906990"/>
              <a:gd name="connsiteX79" fmla="*/ 1682863 w 5720595"/>
              <a:gd name="connsiteY79" fmla="*/ 2163906 h 5906990"/>
              <a:gd name="connsiteX80" fmla="*/ 1313762 w 5720595"/>
              <a:gd name="connsiteY80" fmla="*/ 2163906 h 5906990"/>
              <a:gd name="connsiteX81" fmla="*/ 1189719 w 5720595"/>
              <a:gd name="connsiteY81" fmla="*/ 2039603 h 5906990"/>
              <a:gd name="connsiteX82" fmla="*/ 1189719 w 5720595"/>
              <a:gd name="connsiteY82" fmla="*/ 1493885 h 5906990"/>
              <a:gd name="connsiteX83" fmla="*/ 1307711 w 5720595"/>
              <a:gd name="connsiteY83" fmla="*/ 1366551 h 5906990"/>
              <a:gd name="connsiteX84" fmla="*/ 1679838 w 5720595"/>
              <a:gd name="connsiteY84" fmla="*/ 1362003 h 5906990"/>
              <a:gd name="connsiteX85" fmla="*/ 129395 w 5720595"/>
              <a:gd name="connsiteY85" fmla="*/ 0 h 5906990"/>
              <a:gd name="connsiteX86" fmla="*/ 195985 w 5720595"/>
              <a:gd name="connsiteY86" fmla="*/ 0 h 5906990"/>
              <a:gd name="connsiteX87" fmla="*/ 2859549 w 5720595"/>
              <a:gd name="connsiteY87" fmla="*/ 0 h 5906990"/>
              <a:gd name="connsiteX88" fmla="*/ 5520087 w 5720595"/>
              <a:gd name="connsiteY88" fmla="*/ 0 h 5906990"/>
              <a:gd name="connsiteX89" fmla="*/ 5592729 w 5720595"/>
              <a:gd name="connsiteY89" fmla="*/ 3036 h 5906990"/>
              <a:gd name="connsiteX90" fmla="*/ 5704719 w 5720595"/>
              <a:gd name="connsiteY90" fmla="*/ 118406 h 5906990"/>
              <a:gd name="connsiteX91" fmla="*/ 5704719 w 5720595"/>
              <a:gd name="connsiteY91" fmla="*/ 1247817 h 5906990"/>
              <a:gd name="connsiteX92" fmla="*/ 5571543 w 5720595"/>
              <a:gd name="connsiteY92" fmla="*/ 1387476 h 5906990"/>
              <a:gd name="connsiteX93" fmla="*/ 5069097 w 5720595"/>
              <a:gd name="connsiteY93" fmla="*/ 1387476 h 5906990"/>
              <a:gd name="connsiteX94" fmla="*/ 4917759 w 5720595"/>
              <a:gd name="connsiteY94" fmla="*/ 1232637 h 5906990"/>
              <a:gd name="connsiteX95" fmla="*/ 4917759 w 5720595"/>
              <a:gd name="connsiteY95" fmla="*/ 862239 h 5906990"/>
              <a:gd name="connsiteX96" fmla="*/ 4848143 w 5720595"/>
              <a:gd name="connsiteY96" fmla="*/ 792409 h 5906990"/>
              <a:gd name="connsiteX97" fmla="*/ 4043019 w 5720595"/>
              <a:gd name="connsiteY97" fmla="*/ 792409 h 5906990"/>
              <a:gd name="connsiteX98" fmla="*/ 895170 w 5720595"/>
              <a:gd name="connsiteY98" fmla="*/ 792409 h 5906990"/>
              <a:gd name="connsiteX99" fmla="*/ 804367 w 5720595"/>
              <a:gd name="connsiteY99" fmla="*/ 886527 h 5906990"/>
              <a:gd name="connsiteX100" fmla="*/ 801340 w 5720595"/>
              <a:gd name="connsiteY100" fmla="*/ 1250853 h 5906990"/>
              <a:gd name="connsiteX101" fmla="*/ 668162 w 5720595"/>
              <a:gd name="connsiteY101" fmla="*/ 1387476 h 5906990"/>
              <a:gd name="connsiteX102" fmla="*/ 135449 w 5720595"/>
              <a:gd name="connsiteY102" fmla="*/ 1387476 h 5906990"/>
              <a:gd name="connsiteX103" fmla="*/ 2271 w 5720595"/>
              <a:gd name="connsiteY103" fmla="*/ 1253889 h 5906990"/>
              <a:gd name="connsiteX104" fmla="*/ 2271 w 5720595"/>
              <a:gd name="connsiteY104" fmla="*/ 136622 h 5906990"/>
              <a:gd name="connsiteX105" fmla="*/ 129395 w 5720595"/>
              <a:gd name="connsiteY105" fmla="*/ 0 h 590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720595" h="5906990">
                <a:moveTo>
                  <a:pt x="124083" y="4530726"/>
                </a:moveTo>
                <a:cubicBezTo>
                  <a:pt x="311743" y="4530726"/>
                  <a:pt x="502430" y="4530726"/>
                  <a:pt x="693117" y="4530726"/>
                </a:cubicBezTo>
                <a:cubicBezTo>
                  <a:pt x="762733" y="4533761"/>
                  <a:pt x="802081" y="4576253"/>
                  <a:pt x="802081" y="4649096"/>
                </a:cubicBezTo>
                <a:cubicBezTo>
                  <a:pt x="805108" y="4779607"/>
                  <a:pt x="802081" y="4913153"/>
                  <a:pt x="805108" y="5043664"/>
                </a:cubicBezTo>
                <a:cubicBezTo>
                  <a:pt x="805108" y="5125613"/>
                  <a:pt x="805108" y="5125613"/>
                  <a:pt x="883804" y="5125613"/>
                </a:cubicBezTo>
                <a:cubicBezTo>
                  <a:pt x="1228857" y="5125613"/>
                  <a:pt x="1573909" y="5125613"/>
                  <a:pt x="1918962" y="5125613"/>
                </a:cubicBezTo>
                <a:cubicBezTo>
                  <a:pt x="2887531" y="5125613"/>
                  <a:pt x="3856100" y="5125613"/>
                  <a:pt x="4824669" y="5125613"/>
                </a:cubicBezTo>
                <a:cubicBezTo>
                  <a:pt x="4930607" y="5125613"/>
                  <a:pt x="4930607" y="5125613"/>
                  <a:pt x="4930607" y="5016348"/>
                </a:cubicBezTo>
                <a:cubicBezTo>
                  <a:pt x="4930607" y="4907083"/>
                  <a:pt x="4930607" y="4800853"/>
                  <a:pt x="4930607" y="4694623"/>
                </a:cubicBezTo>
                <a:cubicBezTo>
                  <a:pt x="4930607" y="4579288"/>
                  <a:pt x="4969955" y="4542867"/>
                  <a:pt x="5078919" y="4542867"/>
                </a:cubicBezTo>
                <a:cubicBezTo>
                  <a:pt x="5242363" y="4542867"/>
                  <a:pt x="5405811" y="4542867"/>
                  <a:pt x="5569255" y="4542867"/>
                </a:cubicBezTo>
                <a:cubicBezTo>
                  <a:pt x="5678219" y="4542867"/>
                  <a:pt x="5720595" y="4585359"/>
                  <a:pt x="5720595" y="4694623"/>
                </a:cubicBezTo>
                <a:cubicBezTo>
                  <a:pt x="5720595" y="5055804"/>
                  <a:pt x="5720595" y="5413950"/>
                  <a:pt x="5720595" y="5775131"/>
                </a:cubicBezTo>
                <a:cubicBezTo>
                  <a:pt x="5720595" y="5878326"/>
                  <a:pt x="5687301" y="5905642"/>
                  <a:pt x="5584391" y="5905642"/>
                </a:cubicBezTo>
                <a:cubicBezTo>
                  <a:pt x="4679383" y="5908677"/>
                  <a:pt x="3771350" y="5905642"/>
                  <a:pt x="2866343" y="5905642"/>
                </a:cubicBezTo>
                <a:cubicBezTo>
                  <a:pt x="1967391" y="5905642"/>
                  <a:pt x="1071464" y="5908677"/>
                  <a:pt x="172511" y="5905642"/>
                </a:cubicBezTo>
                <a:cubicBezTo>
                  <a:pt x="42360" y="5905642"/>
                  <a:pt x="15119" y="5878326"/>
                  <a:pt x="15119" y="5744780"/>
                </a:cubicBezTo>
                <a:cubicBezTo>
                  <a:pt x="15119" y="5398775"/>
                  <a:pt x="15119" y="5049734"/>
                  <a:pt x="15119" y="4700694"/>
                </a:cubicBezTo>
                <a:cubicBezTo>
                  <a:pt x="15119" y="4673377"/>
                  <a:pt x="18146" y="4639991"/>
                  <a:pt x="24199" y="4612675"/>
                </a:cubicBezTo>
                <a:cubicBezTo>
                  <a:pt x="36306" y="4561077"/>
                  <a:pt x="69601" y="4530726"/>
                  <a:pt x="124083" y="4530726"/>
                </a:cubicBezTo>
                <a:close/>
                <a:moveTo>
                  <a:pt x="1322913" y="3743190"/>
                </a:moveTo>
                <a:cubicBezTo>
                  <a:pt x="1556000" y="3740151"/>
                  <a:pt x="1792113" y="3740151"/>
                  <a:pt x="2025200" y="3743190"/>
                </a:cubicBezTo>
                <a:cubicBezTo>
                  <a:pt x="2128121" y="3743190"/>
                  <a:pt x="2161419" y="3779659"/>
                  <a:pt x="2161419" y="3882989"/>
                </a:cubicBezTo>
                <a:cubicBezTo>
                  <a:pt x="2161419" y="4053179"/>
                  <a:pt x="2161419" y="4220330"/>
                  <a:pt x="2161419" y="4387481"/>
                </a:cubicBezTo>
                <a:cubicBezTo>
                  <a:pt x="2161419" y="4484732"/>
                  <a:pt x="2125094" y="4518162"/>
                  <a:pt x="2028227" y="4521201"/>
                </a:cubicBezTo>
                <a:cubicBezTo>
                  <a:pt x="1910170" y="4521201"/>
                  <a:pt x="1789086" y="4521201"/>
                  <a:pt x="1671029" y="4521201"/>
                </a:cubicBezTo>
                <a:cubicBezTo>
                  <a:pt x="1556000" y="4521201"/>
                  <a:pt x="1440970" y="4521201"/>
                  <a:pt x="1325940" y="4521201"/>
                </a:cubicBezTo>
                <a:cubicBezTo>
                  <a:pt x="1226046" y="4521201"/>
                  <a:pt x="1189721" y="4481693"/>
                  <a:pt x="1189721" y="4381402"/>
                </a:cubicBezTo>
                <a:cubicBezTo>
                  <a:pt x="1186694" y="4214252"/>
                  <a:pt x="1186694" y="4047101"/>
                  <a:pt x="1189721" y="3882989"/>
                </a:cubicBezTo>
                <a:cubicBezTo>
                  <a:pt x="1189721" y="3782699"/>
                  <a:pt x="1226046" y="3743190"/>
                  <a:pt x="1322913" y="3743190"/>
                </a:cubicBezTo>
                <a:close/>
                <a:moveTo>
                  <a:pt x="3247920" y="3168962"/>
                </a:moveTo>
                <a:cubicBezTo>
                  <a:pt x="3308462" y="3168582"/>
                  <a:pt x="3369004" y="3168582"/>
                  <a:pt x="3429546" y="3170101"/>
                </a:cubicBezTo>
                <a:cubicBezTo>
                  <a:pt x="3514305" y="3170101"/>
                  <a:pt x="3550630" y="3203513"/>
                  <a:pt x="3550630" y="3291601"/>
                </a:cubicBezTo>
                <a:cubicBezTo>
                  <a:pt x="3553657" y="3461701"/>
                  <a:pt x="3553657" y="3634838"/>
                  <a:pt x="3550630" y="3807976"/>
                </a:cubicBezTo>
                <a:cubicBezTo>
                  <a:pt x="3550630" y="3902138"/>
                  <a:pt x="3511278" y="3938588"/>
                  <a:pt x="3417438" y="3938588"/>
                </a:cubicBezTo>
                <a:cubicBezTo>
                  <a:pt x="3181324" y="3938588"/>
                  <a:pt x="2945211" y="3938588"/>
                  <a:pt x="2709097" y="3938588"/>
                </a:cubicBezTo>
                <a:cubicBezTo>
                  <a:pt x="2615257" y="3938588"/>
                  <a:pt x="2578932" y="3905176"/>
                  <a:pt x="2578932" y="3811013"/>
                </a:cubicBezTo>
                <a:cubicBezTo>
                  <a:pt x="2578932" y="3637876"/>
                  <a:pt x="2578932" y="3464738"/>
                  <a:pt x="2578932" y="3288563"/>
                </a:cubicBezTo>
                <a:cubicBezTo>
                  <a:pt x="2578932" y="3200476"/>
                  <a:pt x="2612230" y="3170101"/>
                  <a:pt x="2703043" y="3170101"/>
                </a:cubicBezTo>
                <a:cubicBezTo>
                  <a:pt x="2763585" y="3168582"/>
                  <a:pt x="2824127" y="3168582"/>
                  <a:pt x="2884669" y="3168962"/>
                </a:cubicBezTo>
                <a:cubicBezTo>
                  <a:pt x="2945211" y="3169341"/>
                  <a:pt x="3005753" y="3170101"/>
                  <a:pt x="3066295" y="3170101"/>
                </a:cubicBezTo>
                <a:cubicBezTo>
                  <a:pt x="3126836" y="3170101"/>
                  <a:pt x="3187378" y="3169341"/>
                  <a:pt x="3247920" y="3168962"/>
                </a:cubicBezTo>
                <a:close/>
                <a:moveTo>
                  <a:pt x="1494323" y="2573649"/>
                </a:moveTo>
                <a:cubicBezTo>
                  <a:pt x="1556757" y="2574029"/>
                  <a:pt x="1619569" y="2574788"/>
                  <a:pt x="1683138" y="2574788"/>
                </a:cubicBezTo>
                <a:cubicBezTo>
                  <a:pt x="1804222" y="2574788"/>
                  <a:pt x="1922278" y="2571751"/>
                  <a:pt x="2043362" y="2574788"/>
                </a:cubicBezTo>
                <a:cubicBezTo>
                  <a:pt x="2125094" y="2574788"/>
                  <a:pt x="2158392" y="2608200"/>
                  <a:pt x="2161419" y="2687175"/>
                </a:cubicBezTo>
                <a:cubicBezTo>
                  <a:pt x="2161419" y="2866388"/>
                  <a:pt x="2161419" y="3048638"/>
                  <a:pt x="2161419" y="3227850"/>
                </a:cubicBezTo>
                <a:cubicBezTo>
                  <a:pt x="2158392" y="3306825"/>
                  <a:pt x="2122067" y="3343275"/>
                  <a:pt x="2043362" y="3343275"/>
                </a:cubicBezTo>
                <a:cubicBezTo>
                  <a:pt x="1798167" y="3343275"/>
                  <a:pt x="1552973" y="3343275"/>
                  <a:pt x="1307778" y="3343275"/>
                </a:cubicBezTo>
                <a:cubicBezTo>
                  <a:pt x="1229073" y="3343275"/>
                  <a:pt x="1189721" y="3303788"/>
                  <a:pt x="1189721" y="3227850"/>
                </a:cubicBezTo>
                <a:cubicBezTo>
                  <a:pt x="1186694" y="3048638"/>
                  <a:pt x="1186694" y="2866388"/>
                  <a:pt x="1189721" y="2687175"/>
                </a:cubicBezTo>
                <a:cubicBezTo>
                  <a:pt x="1189721" y="2611238"/>
                  <a:pt x="1229073" y="2574788"/>
                  <a:pt x="1307778" y="2574788"/>
                </a:cubicBezTo>
                <a:cubicBezTo>
                  <a:pt x="1369834" y="2573269"/>
                  <a:pt x="1431889" y="2573269"/>
                  <a:pt x="1494323" y="2573649"/>
                </a:cubicBezTo>
                <a:close/>
                <a:moveTo>
                  <a:pt x="4254985" y="2573649"/>
                </a:moveTo>
                <a:cubicBezTo>
                  <a:pt x="4317419" y="2574028"/>
                  <a:pt x="4380231" y="2574788"/>
                  <a:pt x="4443801" y="2574788"/>
                </a:cubicBezTo>
                <a:cubicBezTo>
                  <a:pt x="4564885" y="2574788"/>
                  <a:pt x="4685969" y="2571750"/>
                  <a:pt x="4807053" y="2574788"/>
                </a:cubicBezTo>
                <a:cubicBezTo>
                  <a:pt x="4888783" y="2574788"/>
                  <a:pt x="4922083" y="2608200"/>
                  <a:pt x="4922083" y="2687175"/>
                </a:cubicBezTo>
                <a:cubicBezTo>
                  <a:pt x="4922083" y="2869425"/>
                  <a:pt x="4922083" y="3048638"/>
                  <a:pt x="4922083" y="3227850"/>
                </a:cubicBezTo>
                <a:cubicBezTo>
                  <a:pt x="4922083" y="3303788"/>
                  <a:pt x="4885757" y="3343275"/>
                  <a:pt x="4810079" y="3343275"/>
                </a:cubicBezTo>
                <a:cubicBezTo>
                  <a:pt x="4561857" y="3343275"/>
                  <a:pt x="4310609" y="3343275"/>
                  <a:pt x="4059359" y="3343275"/>
                </a:cubicBezTo>
                <a:cubicBezTo>
                  <a:pt x="3995791" y="3343275"/>
                  <a:pt x="3953411" y="3303788"/>
                  <a:pt x="3950384" y="3236963"/>
                </a:cubicBezTo>
                <a:cubicBezTo>
                  <a:pt x="3947357" y="3051675"/>
                  <a:pt x="3947357" y="2863350"/>
                  <a:pt x="3953411" y="2678063"/>
                </a:cubicBezTo>
                <a:cubicBezTo>
                  <a:pt x="3953411" y="2608200"/>
                  <a:pt x="3992763" y="2574788"/>
                  <a:pt x="4068441" y="2574788"/>
                </a:cubicBezTo>
                <a:cubicBezTo>
                  <a:pt x="4130497" y="2573269"/>
                  <a:pt x="4192551" y="2573269"/>
                  <a:pt x="4254985" y="2573649"/>
                </a:cubicBezTo>
                <a:close/>
                <a:moveTo>
                  <a:pt x="2706070" y="1992313"/>
                </a:moveTo>
                <a:cubicBezTo>
                  <a:pt x="2945211" y="1992313"/>
                  <a:pt x="3187378" y="1992313"/>
                  <a:pt x="3426519" y="1992313"/>
                </a:cubicBezTo>
                <a:cubicBezTo>
                  <a:pt x="3511278" y="1992313"/>
                  <a:pt x="3550630" y="2031720"/>
                  <a:pt x="3550630" y="2113563"/>
                </a:cubicBezTo>
                <a:cubicBezTo>
                  <a:pt x="3553657" y="2292407"/>
                  <a:pt x="3553657" y="2468220"/>
                  <a:pt x="3550630" y="2647064"/>
                </a:cubicBezTo>
                <a:cubicBezTo>
                  <a:pt x="3550630" y="2722845"/>
                  <a:pt x="3514305" y="2759220"/>
                  <a:pt x="3438627" y="2759220"/>
                </a:cubicBezTo>
                <a:cubicBezTo>
                  <a:pt x="3311489" y="2762251"/>
                  <a:pt x="3187378" y="2759220"/>
                  <a:pt x="3063267" y="2759220"/>
                </a:cubicBezTo>
                <a:cubicBezTo>
                  <a:pt x="2942184" y="2759220"/>
                  <a:pt x="2824127" y="2762251"/>
                  <a:pt x="2706070" y="2759220"/>
                </a:cubicBezTo>
                <a:cubicBezTo>
                  <a:pt x="2612230" y="2759220"/>
                  <a:pt x="2578932" y="2728908"/>
                  <a:pt x="2578932" y="2637970"/>
                </a:cubicBezTo>
                <a:cubicBezTo>
                  <a:pt x="2578932" y="2465189"/>
                  <a:pt x="2578932" y="2289376"/>
                  <a:pt x="2578932" y="2116595"/>
                </a:cubicBezTo>
                <a:cubicBezTo>
                  <a:pt x="2578932" y="2025657"/>
                  <a:pt x="2615257" y="1992313"/>
                  <a:pt x="2706070" y="1992313"/>
                </a:cubicBezTo>
                <a:close/>
                <a:moveTo>
                  <a:pt x="1679838" y="1362003"/>
                </a:moveTo>
                <a:cubicBezTo>
                  <a:pt x="1803880" y="1362003"/>
                  <a:pt x="1927922" y="1363519"/>
                  <a:pt x="2051964" y="1366551"/>
                </a:cubicBezTo>
                <a:cubicBezTo>
                  <a:pt x="2139701" y="1366551"/>
                  <a:pt x="2176006" y="1408996"/>
                  <a:pt x="2179032" y="1496917"/>
                </a:cubicBezTo>
                <a:cubicBezTo>
                  <a:pt x="2182057" y="1678823"/>
                  <a:pt x="2182057" y="1860729"/>
                  <a:pt x="2179032" y="2039603"/>
                </a:cubicBezTo>
                <a:cubicBezTo>
                  <a:pt x="2176006" y="2133588"/>
                  <a:pt x="2136676" y="2163906"/>
                  <a:pt x="2042888" y="2163906"/>
                </a:cubicBezTo>
                <a:cubicBezTo>
                  <a:pt x="1924896" y="2166938"/>
                  <a:pt x="1803880" y="2163906"/>
                  <a:pt x="1682863" y="2163906"/>
                </a:cubicBezTo>
                <a:cubicBezTo>
                  <a:pt x="1558821" y="2163906"/>
                  <a:pt x="1434778" y="2166938"/>
                  <a:pt x="1313762" y="2163906"/>
                </a:cubicBezTo>
                <a:cubicBezTo>
                  <a:pt x="1222999" y="2163906"/>
                  <a:pt x="1189719" y="2130556"/>
                  <a:pt x="1189719" y="2039603"/>
                </a:cubicBezTo>
                <a:cubicBezTo>
                  <a:pt x="1186694" y="1857697"/>
                  <a:pt x="1186694" y="1675791"/>
                  <a:pt x="1189719" y="1493885"/>
                </a:cubicBezTo>
                <a:cubicBezTo>
                  <a:pt x="1189719" y="1408996"/>
                  <a:pt x="1222999" y="1366551"/>
                  <a:pt x="1307711" y="1366551"/>
                </a:cubicBezTo>
                <a:cubicBezTo>
                  <a:pt x="1431753" y="1363519"/>
                  <a:pt x="1555795" y="1362003"/>
                  <a:pt x="1679838" y="1362003"/>
                </a:cubicBezTo>
                <a:close/>
                <a:moveTo>
                  <a:pt x="129395" y="0"/>
                </a:moveTo>
                <a:cubicBezTo>
                  <a:pt x="150583" y="0"/>
                  <a:pt x="174797" y="0"/>
                  <a:pt x="195985" y="0"/>
                </a:cubicBezTo>
                <a:cubicBezTo>
                  <a:pt x="1082830" y="0"/>
                  <a:pt x="1969676" y="0"/>
                  <a:pt x="2859549" y="0"/>
                </a:cubicBezTo>
                <a:cubicBezTo>
                  <a:pt x="3746395" y="0"/>
                  <a:pt x="4633241" y="0"/>
                  <a:pt x="5520087" y="0"/>
                </a:cubicBezTo>
                <a:cubicBezTo>
                  <a:pt x="5544301" y="0"/>
                  <a:pt x="5568515" y="0"/>
                  <a:pt x="5592729" y="3036"/>
                </a:cubicBezTo>
                <a:cubicBezTo>
                  <a:pt x="5677479" y="6072"/>
                  <a:pt x="5704719" y="36432"/>
                  <a:pt x="5704719" y="118406"/>
                </a:cubicBezTo>
                <a:cubicBezTo>
                  <a:pt x="5704719" y="494876"/>
                  <a:pt x="5704719" y="871347"/>
                  <a:pt x="5704719" y="1247817"/>
                </a:cubicBezTo>
                <a:cubicBezTo>
                  <a:pt x="5704719" y="1348007"/>
                  <a:pt x="5665371" y="1387476"/>
                  <a:pt x="5571543" y="1387476"/>
                </a:cubicBezTo>
                <a:cubicBezTo>
                  <a:pt x="5402043" y="1387476"/>
                  <a:pt x="5235569" y="1387476"/>
                  <a:pt x="5069097" y="1387476"/>
                </a:cubicBezTo>
                <a:cubicBezTo>
                  <a:pt x="4954079" y="1387476"/>
                  <a:pt x="4917759" y="1348007"/>
                  <a:pt x="4917759" y="1232637"/>
                </a:cubicBezTo>
                <a:cubicBezTo>
                  <a:pt x="4917759" y="1108159"/>
                  <a:pt x="4914731" y="983681"/>
                  <a:pt x="4917759" y="862239"/>
                </a:cubicBezTo>
                <a:cubicBezTo>
                  <a:pt x="4917759" y="807590"/>
                  <a:pt x="4899597" y="789373"/>
                  <a:pt x="4848143" y="792409"/>
                </a:cubicBezTo>
                <a:cubicBezTo>
                  <a:pt x="4578759" y="792409"/>
                  <a:pt x="4312403" y="792409"/>
                  <a:pt x="4043019" y="792409"/>
                </a:cubicBezTo>
                <a:cubicBezTo>
                  <a:pt x="2992727" y="792409"/>
                  <a:pt x="1945462" y="792409"/>
                  <a:pt x="895170" y="792409"/>
                </a:cubicBezTo>
                <a:cubicBezTo>
                  <a:pt x="804367" y="792409"/>
                  <a:pt x="804367" y="792409"/>
                  <a:pt x="804367" y="886527"/>
                </a:cubicBezTo>
                <a:cubicBezTo>
                  <a:pt x="801340" y="1007969"/>
                  <a:pt x="804367" y="1129411"/>
                  <a:pt x="801340" y="1250853"/>
                </a:cubicBezTo>
                <a:cubicBezTo>
                  <a:pt x="801340" y="1348007"/>
                  <a:pt x="765019" y="1387476"/>
                  <a:pt x="668162" y="1387476"/>
                </a:cubicBezTo>
                <a:cubicBezTo>
                  <a:pt x="489582" y="1387476"/>
                  <a:pt x="311002" y="1387476"/>
                  <a:pt x="135449" y="1387476"/>
                </a:cubicBezTo>
                <a:cubicBezTo>
                  <a:pt x="41619" y="1387476"/>
                  <a:pt x="2271" y="1344971"/>
                  <a:pt x="2271" y="1253889"/>
                </a:cubicBezTo>
                <a:cubicBezTo>
                  <a:pt x="-756" y="880455"/>
                  <a:pt x="-756" y="507020"/>
                  <a:pt x="2271" y="136622"/>
                </a:cubicBezTo>
                <a:cubicBezTo>
                  <a:pt x="2271" y="45541"/>
                  <a:pt x="41619" y="6072"/>
                  <a:pt x="129395"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44" name="Content Placeholder 77">
            <a:extLst>
              <a:ext uri="{FF2B5EF4-FFF2-40B4-BE49-F238E27FC236}">
                <a16:creationId xmlns:a16="http://schemas.microsoft.com/office/drawing/2014/main" id="{E447F513-6EED-43C4-B018-6EBEAE7F9589}"/>
              </a:ext>
            </a:extLst>
          </p:cNvPr>
          <p:cNvSpPr txBox="1">
            <a:spLocks/>
          </p:cNvSpPr>
          <p:nvPr/>
        </p:nvSpPr>
        <p:spPr>
          <a:xfrm>
            <a:off x="2599262" y="3963946"/>
            <a:ext cx="1224864" cy="307777"/>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API des services Gateway</a:t>
            </a:r>
          </a:p>
        </p:txBody>
      </p:sp>
      <p:sp>
        <p:nvSpPr>
          <p:cNvPr id="45" name="Content Placeholder 77">
            <a:extLst>
              <a:ext uri="{FF2B5EF4-FFF2-40B4-BE49-F238E27FC236}">
                <a16:creationId xmlns:a16="http://schemas.microsoft.com/office/drawing/2014/main" id="{02F222B2-AA5E-44A2-98B7-9D358430682E}"/>
              </a:ext>
            </a:extLst>
          </p:cNvPr>
          <p:cNvSpPr txBox="1">
            <a:spLocks/>
          </p:cNvSpPr>
          <p:nvPr/>
        </p:nvSpPr>
        <p:spPr>
          <a:xfrm>
            <a:off x="3983531" y="4047023"/>
            <a:ext cx="864731"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Event Hub</a:t>
            </a:r>
          </a:p>
        </p:txBody>
      </p:sp>
      <p:cxnSp>
        <p:nvCxnSpPr>
          <p:cNvPr id="46" name="Straight Connector 45">
            <a:extLst>
              <a:ext uri="{FF2B5EF4-FFF2-40B4-BE49-F238E27FC236}">
                <a16:creationId xmlns:a16="http://schemas.microsoft.com/office/drawing/2014/main" id="{2E41479D-E5ED-4659-9A52-149D16EE7735}"/>
              </a:ext>
            </a:extLst>
          </p:cNvPr>
          <p:cNvCxnSpPr>
            <a:cxnSpLocks/>
          </p:cNvCxnSpPr>
          <p:nvPr/>
        </p:nvCxnSpPr>
        <p:spPr>
          <a:xfrm flipH="1">
            <a:off x="9820146" y="2482299"/>
            <a:ext cx="678180" cy="0"/>
          </a:xfrm>
          <a:prstGeom prst="line">
            <a:avLst/>
          </a:prstGeom>
          <a:noFill/>
          <a:ln w="25400" cap="flat" cmpd="sng" algn="ctr">
            <a:solidFill>
              <a:srgbClr val="002050"/>
            </a:solidFill>
            <a:prstDash val="sysDot"/>
            <a:headEnd type="triangle" w="med" len="med"/>
            <a:tailEnd type="none" w="med" len="med"/>
          </a:ln>
          <a:effectLst/>
        </p:spPr>
      </p:cxnSp>
      <p:sp>
        <p:nvSpPr>
          <p:cNvPr id="47" name="Rectangle 46">
            <a:extLst>
              <a:ext uri="{FF2B5EF4-FFF2-40B4-BE49-F238E27FC236}">
                <a16:creationId xmlns:a16="http://schemas.microsoft.com/office/drawing/2014/main" id="{1CDE1D93-DA1C-4C4B-A23E-6DEAC68F5ED1}"/>
              </a:ext>
            </a:extLst>
          </p:cNvPr>
          <p:cNvSpPr/>
          <p:nvPr/>
        </p:nvSpPr>
        <p:spPr bwMode="auto">
          <a:xfrm>
            <a:off x="8737368" y="1715507"/>
            <a:ext cx="2818336" cy="1272542"/>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fr-FR" sz="1200" kern="0">
                <a:solidFill>
                  <a:srgbClr val="002050"/>
                </a:solidFill>
                <a:latin typeface="Segoe UI Semibold"/>
              </a:rPr>
              <a:t>Protocoles et </a:t>
            </a:r>
            <a:r>
              <a:rPr kumimoji="0" lang="fr-FR" sz="1200" b="0" i="0" u="none" strike="noStrike" kern="0" cap="none" spc="0" normalizeH="0" baseline="0">
                <a:ln>
                  <a:noFill/>
                </a:ln>
                <a:solidFill>
                  <a:srgbClr val="002050"/>
                </a:solidFill>
                <a:effectLst/>
                <a:uLnTx/>
                <a:uFillTx/>
                <a:latin typeface="Segoe UI Semibold"/>
                <a:ea typeface="+mn-ea"/>
                <a:cs typeface="+mn-cs"/>
              </a:rPr>
              <a:t>services du registre natifs</a:t>
            </a:r>
          </a:p>
        </p:txBody>
      </p:sp>
      <p:sp>
        <p:nvSpPr>
          <p:cNvPr id="48" name="Content Placeholder 77">
            <a:extLst>
              <a:ext uri="{FF2B5EF4-FFF2-40B4-BE49-F238E27FC236}">
                <a16:creationId xmlns:a16="http://schemas.microsoft.com/office/drawing/2014/main" id="{B86BD317-2CE4-4165-ACA1-400500553467}"/>
              </a:ext>
            </a:extLst>
          </p:cNvPr>
          <p:cNvSpPr txBox="1">
            <a:spLocks/>
          </p:cNvSpPr>
          <p:nvPr/>
        </p:nvSpPr>
        <p:spPr>
          <a:xfrm>
            <a:off x="8920333" y="2723618"/>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fr-FR" sz="1000">
                <a:solidFill>
                  <a:srgbClr val="002050"/>
                </a:solidFill>
                <a:latin typeface="Segoe UI"/>
                <a:cs typeface="Segoe UI Semibold" panose="020B0702040204020203" pitchFamily="34" charset="0"/>
              </a:rPr>
              <a:t>Service DLT Ethereum</a:t>
            </a:r>
          </a:p>
        </p:txBody>
      </p:sp>
      <p:sp>
        <p:nvSpPr>
          <p:cNvPr id="49" name="Content Placeholder 77">
            <a:extLst>
              <a:ext uri="{FF2B5EF4-FFF2-40B4-BE49-F238E27FC236}">
                <a16:creationId xmlns:a16="http://schemas.microsoft.com/office/drawing/2014/main" id="{98274EDE-AB4B-427F-941A-95920CB72231}"/>
              </a:ext>
            </a:extLst>
          </p:cNvPr>
          <p:cNvSpPr txBox="1">
            <a:spLocks/>
          </p:cNvSpPr>
          <p:nvPr/>
        </p:nvSpPr>
        <p:spPr>
          <a:xfrm>
            <a:off x="10192873" y="2723618"/>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Ethereum</a:t>
            </a:r>
          </a:p>
        </p:txBody>
      </p:sp>
      <p:sp>
        <p:nvSpPr>
          <p:cNvPr id="50" name="Freeform 14">
            <a:extLst>
              <a:ext uri="{FF2B5EF4-FFF2-40B4-BE49-F238E27FC236}">
                <a16:creationId xmlns:a16="http://schemas.microsoft.com/office/drawing/2014/main" id="{B9F8A931-95B1-47FA-B8B1-54301603D654}"/>
              </a:ext>
            </a:extLst>
          </p:cNvPr>
          <p:cNvSpPr>
            <a:spLocks/>
          </p:cNvSpPr>
          <p:nvPr/>
        </p:nvSpPr>
        <p:spPr bwMode="auto">
          <a:xfrm>
            <a:off x="9348513" y="2322916"/>
            <a:ext cx="284366" cy="318766"/>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51" name="Rectangle 50">
            <a:extLst>
              <a:ext uri="{FF2B5EF4-FFF2-40B4-BE49-F238E27FC236}">
                <a16:creationId xmlns:a16="http://schemas.microsoft.com/office/drawing/2014/main" id="{90DE1608-03F1-4A55-8E24-C49C24A2A8DC}"/>
              </a:ext>
            </a:extLst>
          </p:cNvPr>
          <p:cNvSpPr/>
          <p:nvPr/>
        </p:nvSpPr>
        <p:spPr bwMode="auto">
          <a:xfrm>
            <a:off x="5171643" y="2637234"/>
            <a:ext cx="1447801" cy="2156560"/>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a:ln>
                  <a:noFill/>
                </a:ln>
                <a:solidFill>
                  <a:srgbClr val="002050"/>
                </a:solidFill>
                <a:effectLst/>
                <a:uLnTx/>
                <a:uFillTx/>
                <a:latin typeface="Segoe UI Semibold"/>
                <a:ea typeface="+mn-ea"/>
                <a:cs typeface="+mn-cs"/>
              </a:rPr>
              <a:t>Consommateurs</a:t>
            </a:r>
          </a:p>
        </p:txBody>
      </p:sp>
      <p:sp>
        <p:nvSpPr>
          <p:cNvPr id="52" name="Rectangle 51">
            <a:extLst>
              <a:ext uri="{FF2B5EF4-FFF2-40B4-BE49-F238E27FC236}">
                <a16:creationId xmlns:a16="http://schemas.microsoft.com/office/drawing/2014/main" id="{41CAECF1-F1BA-4ADB-BFFC-AF978C03713F}"/>
              </a:ext>
            </a:extLst>
          </p:cNvPr>
          <p:cNvSpPr/>
          <p:nvPr/>
        </p:nvSpPr>
        <p:spPr bwMode="auto">
          <a:xfrm>
            <a:off x="6881679" y="2637234"/>
            <a:ext cx="1593454" cy="906732"/>
          </a:xfrm>
          <a:prstGeom prst="rect">
            <a:avLst/>
          </a:prstGeom>
          <a:solidFill>
            <a:srgbClr val="0078D4">
              <a:lumMod val="20000"/>
              <a:lumOff val="80000"/>
            </a:srgbClr>
          </a:solidFill>
          <a:ln w="25400" cap="flat" cmpd="sng" algn="ctr">
            <a:solidFill>
              <a:srgbClr val="002050"/>
            </a:solidFill>
            <a:prstDash val="solid"/>
            <a:headEnd type="none" w="sm" len="sm"/>
            <a:tailEnd type="none" w="lg" len="med"/>
          </a:ln>
          <a:effectLst/>
        </p:spPr>
        <p:txBody>
          <a:bodyPr rot="0" spcFirstLastPara="0" vertOverflow="overflow" horzOverflow="overflow" vert="horz" wrap="none" lIns="0" tIns="27432" rIns="0" bIns="27432" numCol="1" spcCol="0" rtlCol="0" fromWordArt="0" anchor="b" anchorCtr="0" forceAA="0" compatLnSpc="1">
            <a:prstTxWarp prst="textNoShape">
              <a:avLst/>
            </a:prstTxWarp>
            <a:noAutofit/>
          </a:bodyPr>
          <a:lstStyle/>
          <a:p>
            <a:pPr lvl="0" algn="ctr" defTabSz="932472" fontAlgn="base">
              <a:spcBef>
                <a:spcPct val="0"/>
              </a:spcBef>
              <a:spcAft>
                <a:spcPct val="0"/>
              </a:spcAft>
              <a:defRPr/>
            </a:pPr>
            <a:r>
              <a:rPr lang="fr-FR" sz="1200" kern="0">
                <a:solidFill>
                  <a:srgbClr val="002050"/>
                </a:solidFill>
                <a:latin typeface="Segoe UI Semibold"/>
              </a:rPr>
              <a:t>Azure SQL Database</a:t>
            </a:r>
          </a:p>
        </p:txBody>
      </p:sp>
      <p:sp>
        <p:nvSpPr>
          <p:cNvPr id="53" name="Content Placeholder 77">
            <a:extLst>
              <a:ext uri="{FF2B5EF4-FFF2-40B4-BE49-F238E27FC236}">
                <a16:creationId xmlns:a16="http://schemas.microsoft.com/office/drawing/2014/main" id="{CB24E290-2269-4BAF-B92D-490095510F30}"/>
              </a:ext>
            </a:extLst>
          </p:cNvPr>
          <p:cNvSpPr txBox="1">
            <a:spLocks/>
          </p:cNvSpPr>
          <p:nvPr/>
        </p:nvSpPr>
        <p:spPr>
          <a:xfrm>
            <a:off x="5283111" y="3302314"/>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Consommateur DB</a:t>
            </a:r>
          </a:p>
        </p:txBody>
      </p:sp>
      <p:sp>
        <p:nvSpPr>
          <p:cNvPr id="54" name="Content Placeholder 77">
            <a:extLst>
              <a:ext uri="{FF2B5EF4-FFF2-40B4-BE49-F238E27FC236}">
                <a16:creationId xmlns:a16="http://schemas.microsoft.com/office/drawing/2014/main" id="{E85F5188-8533-4D95-AE06-59719EC0D0D8}"/>
              </a:ext>
            </a:extLst>
          </p:cNvPr>
          <p:cNvSpPr txBox="1">
            <a:spLocks/>
          </p:cNvSpPr>
          <p:nvPr/>
        </p:nvSpPr>
        <p:spPr>
          <a:xfrm>
            <a:off x="5283111" y="3892818"/>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Client de stockage</a:t>
            </a:r>
          </a:p>
        </p:txBody>
      </p:sp>
      <p:sp>
        <p:nvSpPr>
          <p:cNvPr id="55" name="Content Placeholder 77">
            <a:extLst>
              <a:ext uri="{FF2B5EF4-FFF2-40B4-BE49-F238E27FC236}">
                <a16:creationId xmlns:a16="http://schemas.microsoft.com/office/drawing/2014/main" id="{0FF3017C-C30F-4010-B280-74FEE8A7F83A}"/>
              </a:ext>
            </a:extLst>
          </p:cNvPr>
          <p:cNvSpPr txBox="1">
            <a:spLocks/>
          </p:cNvSpPr>
          <p:nvPr/>
        </p:nvSpPr>
        <p:spPr>
          <a:xfrm>
            <a:off x="5283111" y="4483323"/>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Consommateur DLT</a:t>
            </a:r>
          </a:p>
        </p:txBody>
      </p:sp>
      <p:sp>
        <p:nvSpPr>
          <p:cNvPr id="56" name="Freeform 75">
            <a:extLst>
              <a:ext uri="{FF2B5EF4-FFF2-40B4-BE49-F238E27FC236}">
                <a16:creationId xmlns:a16="http://schemas.microsoft.com/office/drawing/2014/main" id="{4365B4A1-6164-4827-ABAE-6E2E3636C6AD}"/>
              </a:ext>
            </a:extLst>
          </p:cNvPr>
          <p:cNvSpPr>
            <a:spLocks/>
          </p:cNvSpPr>
          <p:nvPr/>
        </p:nvSpPr>
        <p:spPr bwMode="auto">
          <a:xfrm>
            <a:off x="5736367" y="3585190"/>
            <a:ext cx="318353" cy="294907"/>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57" name="Freeform 75">
            <a:extLst>
              <a:ext uri="{FF2B5EF4-FFF2-40B4-BE49-F238E27FC236}">
                <a16:creationId xmlns:a16="http://schemas.microsoft.com/office/drawing/2014/main" id="{097200D9-1BBA-4694-8F70-9463B0753BE4}"/>
              </a:ext>
            </a:extLst>
          </p:cNvPr>
          <p:cNvSpPr>
            <a:spLocks/>
          </p:cNvSpPr>
          <p:nvPr/>
        </p:nvSpPr>
        <p:spPr bwMode="auto">
          <a:xfrm>
            <a:off x="5736367" y="4190749"/>
            <a:ext cx="318353" cy="294907"/>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58" name="Freeform 250">
            <a:extLst>
              <a:ext uri="{FF2B5EF4-FFF2-40B4-BE49-F238E27FC236}">
                <a16:creationId xmlns:a16="http://schemas.microsoft.com/office/drawing/2014/main" id="{0B99E09D-E688-45D5-88CE-FA20C22666A4}"/>
              </a:ext>
            </a:extLst>
          </p:cNvPr>
          <p:cNvSpPr>
            <a:spLocks/>
          </p:cNvSpPr>
          <p:nvPr/>
        </p:nvSpPr>
        <p:spPr bwMode="auto">
          <a:xfrm>
            <a:off x="7505330" y="2759165"/>
            <a:ext cx="346152" cy="363994"/>
          </a:xfrm>
          <a:custGeom>
            <a:avLst/>
            <a:gdLst>
              <a:gd name="connsiteX0" fmla="*/ 4186166 w 5890404"/>
              <a:gd name="connsiteY0" fmla="*/ 3780143 h 6194016"/>
              <a:gd name="connsiteX1" fmla="*/ 3959017 w 5890404"/>
              <a:gd name="connsiteY1" fmla="*/ 3799352 h 6194016"/>
              <a:gd name="connsiteX2" fmla="*/ 3093294 w 5890404"/>
              <a:gd name="connsiteY2" fmla="*/ 4539787 h 6194016"/>
              <a:gd name="connsiteX3" fmla="*/ 2987349 w 5890404"/>
              <a:gd name="connsiteY3" fmla="*/ 4594409 h 6194016"/>
              <a:gd name="connsiteX4" fmla="*/ 2787567 w 5890404"/>
              <a:gd name="connsiteY4" fmla="*/ 4554960 h 6194016"/>
              <a:gd name="connsiteX5" fmla="*/ 2012654 w 5890404"/>
              <a:gd name="connsiteY5" fmla="*/ 5331809 h 6194016"/>
              <a:gd name="connsiteX6" fmla="*/ 2720973 w 5890404"/>
              <a:gd name="connsiteY6" fmla="*/ 6044933 h 6194016"/>
              <a:gd name="connsiteX7" fmla="*/ 4034692 w 5890404"/>
              <a:gd name="connsiteY7" fmla="*/ 6044933 h 6194016"/>
              <a:gd name="connsiteX8" fmla="*/ 5366573 w 5890404"/>
              <a:gd name="connsiteY8" fmla="*/ 6044933 h 6194016"/>
              <a:gd name="connsiteX9" fmla="*/ 5726786 w 5890404"/>
              <a:gd name="connsiteY9" fmla="*/ 5780925 h 6194016"/>
              <a:gd name="connsiteX10" fmla="*/ 5303006 w 5890404"/>
              <a:gd name="connsiteY10" fmla="*/ 5301463 h 6194016"/>
              <a:gd name="connsiteX11" fmla="*/ 5236412 w 5890404"/>
              <a:gd name="connsiteY11" fmla="*/ 5225599 h 6194016"/>
              <a:gd name="connsiteX12" fmla="*/ 5266682 w 5890404"/>
              <a:gd name="connsiteY12" fmla="*/ 4733999 h 6194016"/>
              <a:gd name="connsiteX13" fmla="*/ 4186166 w 5890404"/>
              <a:gd name="connsiteY13" fmla="*/ 3780143 h 6194016"/>
              <a:gd name="connsiteX14" fmla="*/ 4232375 w 5890404"/>
              <a:gd name="connsiteY14" fmla="*/ 3635458 h 6194016"/>
              <a:gd name="connsiteX15" fmla="*/ 4994365 w 5890404"/>
              <a:gd name="connsiteY15" fmla="*/ 3954642 h 6194016"/>
              <a:gd name="connsiteX16" fmla="*/ 5427180 w 5890404"/>
              <a:gd name="connsiteY16" fmla="*/ 4974195 h 6194016"/>
              <a:gd name="connsiteX17" fmla="*/ 5415073 w 5890404"/>
              <a:gd name="connsiteY17" fmla="*/ 5086467 h 6194016"/>
              <a:gd name="connsiteX18" fmla="*/ 5466527 w 5890404"/>
              <a:gd name="connsiteY18" fmla="*/ 5159292 h 6194016"/>
              <a:gd name="connsiteX19" fmla="*/ 5878155 w 5890404"/>
              <a:gd name="connsiteY19" fmla="*/ 5571968 h 6194016"/>
              <a:gd name="connsiteX20" fmla="*/ 5557327 w 5890404"/>
              <a:gd name="connsiteY20" fmla="*/ 6175810 h 6194016"/>
              <a:gd name="connsiteX21" fmla="*/ 5439287 w 5890404"/>
              <a:gd name="connsiteY21" fmla="*/ 6194016 h 6194016"/>
              <a:gd name="connsiteX22" fmla="*/ 4077281 w 5890404"/>
              <a:gd name="connsiteY22" fmla="*/ 6194016 h 6194016"/>
              <a:gd name="connsiteX23" fmla="*/ 2757649 w 5890404"/>
              <a:gd name="connsiteY23" fmla="*/ 6194016 h 6194016"/>
              <a:gd name="connsiteX24" fmla="*/ 1867806 w 5890404"/>
              <a:gd name="connsiteY24" fmla="*/ 5417214 h 6194016"/>
              <a:gd name="connsiteX25" fmla="*/ 2902930 w 5890404"/>
              <a:gd name="connsiteY25" fmla="*/ 4424971 h 6194016"/>
              <a:gd name="connsiteX26" fmla="*/ 3005837 w 5890404"/>
              <a:gd name="connsiteY26" fmla="*/ 4373387 h 6194016"/>
              <a:gd name="connsiteX27" fmla="*/ 3968321 w 5890404"/>
              <a:gd name="connsiteY27" fmla="*/ 3651204 h 6194016"/>
              <a:gd name="connsiteX28" fmla="*/ 4110728 w 5890404"/>
              <a:gd name="connsiteY28" fmla="*/ 3636115 h 6194016"/>
              <a:gd name="connsiteX29" fmla="*/ 4232375 w 5890404"/>
              <a:gd name="connsiteY29" fmla="*/ 3635458 h 6194016"/>
              <a:gd name="connsiteX30" fmla="*/ 2072701 w 5890404"/>
              <a:gd name="connsiteY30" fmla="*/ 2636288 h 6194016"/>
              <a:gd name="connsiteX31" fmla="*/ 2242305 w 5890404"/>
              <a:gd name="connsiteY31" fmla="*/ 2760700 h 6194016"/>
              <a:gd name="connsiteX32" fmla="*/ 2245334 w 5890404"/>
              <a:gd name="connsiteY32" fmla="*/ 3091454 h 6194016"/>
              <a:gd name="connsiteX33" fmla="*/ 2066644 w 5890404"/>
              <a:gd name="connsiteY33" fmla="*/ 3212832 h 6194016"/>
              <a:gd name="connsiteX34" fmla="*/ 1894012 w 5890404"/>
              <a:gd name="connsiteY34" fmla="*/ 3082351 h 6194016"/>
              <a:gd name="connsiteX35" fmla="*/ 1866754 w 5890404"/>
              <a:gd name="connsiteY35" fmla="*/ 2933663 h 6194016"/>
              <a:gd name="connsiteX36" fmla="*/ 1890983 w 5890404"/>
              <a:gd name="connsiteY36" fmla="*/ 2775872 h 6194016"/>
              <a:gd name="connsiteX37" fmla="*/ 2072701 w 5890404"/>
              <a:gd name="connsiteY37" fmla="*/ 2636288 h 6194016"/>
              <a:gd name="connsiteX38" fmla="*/ 2844589 w 5890404"/>
              <a:gd name="connsiteY38" fmla="*/ 2379114 h 6194016"/>
              <a:gd name="connsiteX39" fmla="*/ 2777978 w 5890404"/>
              <a:gd name="connsiteY39" fmla="*/ 2451970 h 6194016"/>
              <a:gd name="connsiteX40" fmla="*/ 2777978 w 5890404"/>
              <a:gd name="connsiteY40" fmla="*/ 2925535 h 6194016"/>
              <a:gd name="connsiteX41" fmla="*/ 2777978 w 5890404"/>
              <a:gd name="connsiteY41" fmla="*/ 3402136 h 6194016"/>
              <a:gd name="connsiteX42" fmla="*/ 2847617 w 5890404"/>
              <a:gd name="connsiteY42" fmla="*/ 3474992 h 6194016"/>
              <a:gd name="connsiteX43" fmla="*/ 3298755 w 5890404"/>
              <a:gd name="connsiteY43" fmla="*/ 3471956 h 6194016"/>
              <a:gd name="connsiteX44" fmla="*/ 3486477 w 5890404"/>
              <a:gd name="connsiteY44" fmla="*/ 3274637 h 6194016"/>
              <a:gd name="connsiteX45" fmla="*/ 3435005 w 5890404"/>
              <a:gd name="connsiteY45" fmla="*/ 3219995 h 6194016"/>
              <a:gd name="connsiteX46" fmla="*/ 3198839 w 5890404"/>
              <a:gd name="connsiteY46" fmla="*/ 3219995 h 6194016"/>
              <a:gd name="connsiteX47" fmla="*/ 3101950 w 5890404"/>
              <a:gd name="connsiteY47" fmla="*/ 3122854 h 6194016"/>
              <a:gd name="connsiteX48" fmla="*/ 3104978 w 5890404"/>
              <a:gd name="connsiteY48" fmla="*/ 2451970 h 6194016"/>
              <a:gd name="connsiteX49" fmla="*/ 3032311 w 5890404"/>
              <a:gd name="connsiteY49" fmla="*/ 2379114 h 6194016"/>
              <a:gd name="connsiteX50" fmla="*/ 2844589 w 5890404"/>
              <a:gd name="connsiteY50" fmla="*/ 2379114 h 6194016"/>
              <a:gd name="connsiteX51" fmla="*/ 1099000 w 5890404"/>
              <a:gd name="connsiteY51" fmla="*/ 2359054 h 6194016"/>
              <a:gd name="connsiteX52" fmla="*/ 864961 w 5890404"/>
              <a:gd name="connsiteY52" fmla="*/ 2400408 h 6194016"/>
              <a:gd name="connsiteX53" fmla="*/ 643798 w 5890404"/>
              <a:gd name="connsiteY53" fmla="*/ 2661433 h 6194016"/>
              <a:gd name="connsiteX54" fmla="*/ 816487 w 5890404"/>
              <a:gd name="connsiteY54" fmla="*/ 2995301 h 6194016"/>
              <a:gd name="connsiteX55" fmla="*/ 992205 w 5890404"/>
              <a:gd name="connsiteY55" fmla="*/ 3077251 h 6194016"/>
              <a:gd name="connsiteX56" fmla="*/ 1074005 w 5890404"/>
              <a:gd name="connsiteY56" fmla="*/ 3186517 h 6194016"/>
              <a:gd name="connsiteX57" fmla="*/ 943731 w 5890404"/>
              <a:gd name="connsiteY57" fmla="*/ 3253291 h 6194016"/>
              <a:gd name="connsiteX58" fmla="*/ 871020 w 5890404"/>
              <a:gd name="connsiteY58" fmla="*/ 3238115 h 6194016"/>
              <a:gd name="connsiteX59" fmla="*/ 704391 w 5890404"/>
              <a:gd name="connsiteY59" fmla="*/ 3171341 h 6194016"/>
              <a:gd name="connsiteX60" fmla="*/ 655917 w 5890404"/>
              <a:gd name="connsiteY60" fmla="*/ 3198658 h 6194016"/>
              <a:gd name="connsiteX61" fmla="*/ 655917 w 5890404"/>
              <a:gd name="connsiteY61" fmla="*/ 3295783 h 6194016"/>
              <a:gd name="connsiteX62" fmla="*/ 655917 w 5890404"/>
              <a:gd name="connsiteY62" fmla="*/ 3386838 h 6194016"/>
              <a:gd name="connsiteX63" fmla="*/ 704391 w 5890404"/>
              <a:gd name="connsiteY63" fmla="*/ 3453612 h 6194016"/>
              <a:gd name="connsiteX64" fmla="*/ 1222457 w 5890404"/>
              <a:gd name="connsiteY64" fmla="*/ 3450577 h 6194016"/>
              <a:gd name="connsiteX65" fmla="*/ 1440590 w 5890404"/>
              <a:gd name="connsiteY65" fmla="*/ 3183482 h 6194016"/>
              <a:gd name="connsiteX66" fmla="*/ 1292138 w 5890404"/>
              <a:gd name="connsiteY66" fmla="*/ 2879965 h 6194016"/>
              <a:gd name="connsiteX67" fmla="*/ 1052798 w 5890404"/>
              <a:gd name="connsiteY67" fmla="*/ 2761593 h 6194016"/>
              <a:gd name="connsiteX68" fmla="*/ 995235 w 5890404"/>
              <a:gd name="connsiteY68" fmla="*/ 2673573 h 6194016"/>
              <a:gd name="connsiteX69" fmla="*/ 1077035 w 5890404"/>
              <a:gd name="connsiteY69" fmla="*/ 2606800 h 6194016"/>
              <a:gd name="connsiteX70" fmla="*/ 1331524 w 5890404"/>
              <a:gd name="connsiteY70" fmla="*/ 2652327 h 6194016"/>
              <a:gd name="connsiteX71" fmla="*/ 1383027 w 5890404"/>
              <a:gd name="connsiteY71" fmla="*/ 2618940 h 6194016"/>
              <a:gd name="connsiteX72" fmla="*/ 1383027 w 5890404"/>
              <a:gd name="connsiteY72" fmla="*/ 2448971 h 6194016"/>
              <a:gd name="connsiteX73" fmla="*/ 1337583 w 5890404"/>
              <a:gd name="connsiteY73" fmla="*/ 2388268 h 6194016"/>
              <a:gd name="connsiteX74" fmla="*/ 1099000 w 5890404"/>
              <a:gd name="connsiteY74" fmla="*/ 2359054 h 6194016"/>
              <a:gd name="connsiteX75" fmla="*/ 2068848 w 5890404"/>
              <a:gd name="connsiteY75" fmla="*/ 2354435 h 6194016"/>
              <a:gd name="connsiteX76" fmla="*/ 1779604 w 5890404"/>
              <a:gd name="connsiteY76" fmla="*/ 2442114 h 6194016"/>
              <a:gd name="connsiteX77" fmla="*/ 1522498 w 5890404"/>
              <a:gd name="connsiteY77" fmla="*/ 2891519 h 6194016"/>
              <a:gd name="connsiteX78" fmla="*/ 1973190 w 5890404"/>
              <a:gd name="connsiteY78" fmla="*/ 3483640 h 6194016"/>
              <a:gd name="connsiteX79" fmla="*/ 2066958 w 5890404"/>
              <a:gd name="connsiteY79" fmla="*/ 3532224 h 6194016"/>
              <a:gd name="connsiteX80" fmla="*/ 2236345 w 5890404"/>
              <a:gd name="connsiteY80" fmla="*/ 3714415 h 6194016"/>
              <a:gd name="connsiteX81" fmla="*/ 2296841 w 5890404"/>
              <a:gd name="connsiteY81" fmla="*/ 3750853 h 6194016"/>
              <a:gd name="connsiteX82" fmla="*/ 2674938 w 5890404"/>
              <a:gd name="connsiteY82" fmla="*/ 3750853 h 6194016"/>
              <a:gd name="connsiteX83" fmla="*/ 2638641 w 5890404"/>
              <a:gd name="connsiteY83" fmla="*/ 3717452 h 6194016"/>
              <a:gd name="connsiteX84" fmla="*/ 2360361 w 5890404"/>
              <a:gd name="connsiteY84" fmla="*/ 3477567 h 6194016"/>
              <a:gd name="connsiteX85" fmla="*/ 2360361 w 5890404"/>
              <a:gd name="connsiteY85" fmla="*/ 3413800 h 6194016"/>
              <a:gd name="connsiteX86" fmla="*/ 2617467 w 5890404"/>
              <a:gd name="connsiteY86" fmla="*/ 2903665 h 6194016"/>
              <a:gd name="connsiteX87" fmla="*/ 2360361 w 5890404"/>
              <a:gd name="connsiteY87" fmla="*/ 2433005 h 6194016"/>
              <a:gd name="connsiteX88" fmla="*/ 2068848 w 5890404"/>
              <a:gd name="connsiteY88" fmla="*/ 2354435 h 6194016"/>
              <a:gd name="connsiteX89" fmla="*/ 1839934 w 5890404"/>
              <a:gd name="connsiteY89" fmla="*/ 304939 h 6194016"/>
              <a:gd name="connsiteX90" fmla="*/ 1631051 w 5890404"/>
              <a:gd name="connsiteY90" fmla="*/ 317839 h 6194016"/>
              <a:gd name="connsiteX91" fmla="*/ 883311 w 5890404"/>
              <a:gd name="connsiteY91" fmla="*/ 478698 h 6194016"/>
              <a:gd name="connsiteX92" fmla="*/ 662319 w 5890404"/>
              <a:gd name="connsiteY92" fmla="*/ 612242 h 6194016"/>
              <a:gd name="connsiteX93" fmla="*/ 668373 w 5890404"/>
              <a:gd name="connsiteY93" fmla="*/ 885399 h 6194016"/>
              <a:gd name="connsiteX94" fmla="*/ 895420 w 5890404"/>
              <a:gd name="connsiteY94" fmla="*/ 1015908 h 6194016"/>
              <a:gd name="connsiteX95" fmla="*/ 1688570 w 5890404"/>
              <a:gd name="connsiteY95" fmla="*/ 1176768 h 6194016"/>
              <a:gd name="connsiteX96" fmla="*/ 2378791 w 5890404"/>
              <a:gd name="connsiteY96" fmla="*/ 1176768 h 6194016"/>
              <a:gd name="connsiteX97" fmla="*/ 3184050 w 5890404"/>
              <a:gd name="connsiteY97" fmla="*/ 1025013 h 6194016"/>
              <a:gd name="connsiteX98" fmla="*/ 3417151 w 5890404"/>
              <a:gd name="connsiteY98" fmla="*/ 897540 h 6194016"/>
              <a:gd name="connsiteX99" fmla="*/ 3423206 w 5890404"/>
              <a:gd name="connsiteY99" fmla="*/ 600101 h 6194016"/>
              <a:gd name="connsiteX100" fmla="*/ 3341469 w 5890404"/>
              <a:gd name="connsiteY100" fmla="*/ 539400 h 6194016"/>
              <a:gd name="connsiteX101" fmla="*/ 3059931 w 5890404"/>
              <a:gd name="connsiteY101" fmla="*/ 424067 h 6194016"/>
              <a:gd name="connsiteX102" fmla="*/ 2048817 w 5890404"/>
              <a:gd name="connsiteY102" fmla="*/ 305698 h 6194016"/>
              <a:gd name="connsiteX103" fmla="*/ 1839934 w 5890404"/>
              <a:gd name="connsiteY103" fmla="*/ 304939 h 6194016"/>
              <a:gd name="connsiteX104" fmla="*/ 2089427 w 5890404"/>
              <a:gd name="connsiteY104" fmla="*/ 172 h 6194016"/>
              <a:gd name="connsiteX105" fmla="*/ 3023073 w 5890404"/>
              <a:gd name="connsiteY105" fmla="*/ 108163 h 6194016"/>
              <a:gd name="connsiteX106" fmla="*/ 3831041 w 5890404"/>
              <a:gd name="connsiteY106" fmla="*/ 439012 h 6194016"/>
              <a:gd name="connsiteX107" fmla="*/ 4003529 w 5890404"/>
              <a:gd name="connsiteY107" fmla="*/ 596849 h 6194016"/>
              <a:gd name="connsiteX108" fmla="*/ 4097338 w 5890404"/>
              <a:gd name="connsiteY108" fmla="*/ 845744 h 6194016"/>
              <a:gd name="connsiteX109" fmla="*/ 4097338 w 5890404"/>
              <a:gd name="connsiteY109" fmla="*/ 3413620 h 6194016"/>
              <a:gd name="connsiteX110" fmla="*/ 4015633 w 5890404"/>
              <a:gd name="connsiteY110" fmla="*/ 3507715 h 6194016"/>
              <a:gd name="connsiteX111" fmla="*/ 2932290 w 5890404"/>
              <a:gd name="connsiteY111" fmla="*/ 4214943 h 6194016"/>
              <a:gd name="connsiteX112" fmla="*/ 2820324 w 5890404"/>
              <a:gd name="connsiteY112" fmla="*/ 4275650 h 6194016"/>
              <a:gd name="connsiteX113" fmla="*/ 1818686 w 5890404"/>
              <a:gd name="connsiteY113" fmla="*/ 4876642 h 6194016"/>
              <a:gd name="connsiteX114" fmla="*/ 1730929 w 5890404"/>
              <a:gd name="connsiteY114" fmla="*/ 5404787 h 6194016"/>
              <a:gd name="connsiteX115" fmla="*/ 1676459 w 5890404"/>
              <a:gd name="connsiteY115" fmla="*/ 5465493 h 6194016"/>
              <a:gd name="connsiteX116" fmla="*/ 335897 w 5890404"/>
              <a:gd name="connsiteY116" fmla="*/ 5092149 h 6194016"/>
              <a:gd name="connsiteX117" fmla="*/ 154331 w 5890404"/>
              <a:gd name="connsiteY117" fmla="*/ 4952525 h 6194016"/>
              <a:gd name="connsiteX118" fmla="*/ 0 w 5890404"/>
              <a:gd name="connsiteY118" fmla="*/ 4603464 h 6194016"/>
              <a:gd name="connsiteX119" fmla="*/ 3026 w 5890404"/>
              <a:gd name="connsiteY119" fmla="*/ 2733710 h 6194016"/>
              <a:gd name="connsiteX120" fmla="*/ 0 w 5890404"/>
              <a:gd name="connsiteY120" fmla="*/ 863956 h 6194016"/>
              <a:gd name="connsiteX121" fmla="*/ 160383 w 5890404"/>
              <a:gd name="connsiteY121" fmla="*/ 511860 h 6194016"/>
              <a:gd name="connsiteX122" fmla="*/ 856386 w 5890404"/>
              <a:gd name="connsiteY122" fmla="*/ 159763 h 6194016"/>
              <a:gd name="connsiteX123" fmla="*/ 1773294 w 5890404"/>
              <a:gd name="connsiteY123" fmla="*/ 7998 h 6194016"/>
              <a:gd name="connsiteX124" fmla="*/ 2089427 w 5890404"/>
              <a:gd name="connsiteY124" fmla="*/ 172 h 619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890404" h="6194016">
                <a:moveTo>
                  <a:pt x="4186166" y="3780143"/>
                </a:moveTo>
                <a:cubicBezTo>
                  <a:pt x="4111123" y="3778395"/>
                  <a:pt x="4035070" y="3784559"/>
                  <a:pt x="3959017" y="3799352"/>
                </a:cubicBezTo>
                <a:cubicBezTo>
                  <a:pt x="3532209" y="3884320"/>
                  <a:pt x="3247671" y="4136189"/>
                  <a:pt x="3093294" y="4539787"/>
                </a:cubicBezTo>
                <a:cubicBezTo>
                  <a:pt x="3066051" y="4618686"/>
                  <a:pt x="3066051" y="4618686"/>
                  <a:pt x="2987349" y="4594409"/>
                </a:cubicBezTo>
                <a:cubicBezTo>
                  <a:pt x="2923782" y="4573167"/>
                  <a:pt x="2857188" y="4557994"/>
                  <a:pt x="2787567" y="4554960"/>
                </a:cubicBezTo>
                <a:cubicBezTo>
                  <a:pt x="2336543" y="4548891"/>
                  <a:pt x="2006600" y="4879659"/>
                  <a:pt x="2012654" y="5331809"/>
                </a:cubicBezTo>
                <a:cubicBezTo>
                  <a:pt x="2018708" y="5714165"/>
                  <a:pt x="2339570" y="6041898"/>
                  <a:pt x="2720973" y="6044933"/>
                </a:cubicBezTo>
                <a:cubicBezTo>
                  <a:pt x="3159888" y="6047967"/>
                  <a:pt x="3595776" y="6044933"/>
                  <a:pt x="4034692" y="6044933"/>
                </a:cubicBezTo>
                <a:cubicBezTo>
                  <a:pt x="4479661" y="6044933"/>
                  <a:pt x="4921603" y="6044933"/>
                  <a:pt x="5366573" y="6044933"/>
                </a:cubicBezTo>
                <a:cubicBezTo>
                  <a:pt x="5536085" y="6044933"/>
                  <a:pt x="5678354" y="5938723"/>
                  <a:pt x="5726786" y="5780925"/>
                </a:cubicBezTo>
                <a:cubicBezTo>
                  <a:pt x="5805488" y="5513883"/>
                  <a:pt x="5581490" y="5258980"/>
                  <a:pt x="5303006" y="5301463"/>
                </a:cubicBezTo>
                <a:cubicBezTo>
                  <a:pt x="5221277" y="5313602"/>
                  <a:pt x="5215223" y="5307533"/>
                  <a:pt x="5236412" y="5225599"/>
                </a:cubicBezTo>
                <a:cubicBezTo>
                  <a:pt x="5281817" y="5064767"/>
                  <a:pt x="5293925" y="4900901"/>
                  <a:pt x="5266682" y="4733999"/>
                </a:cubicBezTo>
                <a:cubicBezTo>
                  <a:pt x="5187223" y="4192329"/>
                  <a:pt x="4711463" y="3792382"/>
                  <a:pt x="4186166" y="3780143"/>
                </a:cubicBezTo>
                <a:close/>
                <a:moveTo>
                  <a:pt x="4232375" y="3635458"/>
                </a:moveTo>
                <a:cubicBezTo>
                  <a:pt x="4512874" y="3647544"/>
                  <a:pt x="4769587" y="3754847"/>
                  <a:pt x="4994365" y="3954642"/>
                </a:cubicBezTo>
                <a:cubicBezTo>
                  <a:pt x="5297033" y="4224702"/>
                  <a:pt x="5439287" y="4567587"/>
                  <a:pt x="5427180" y="4974195"/>
                </a:cubicBezTo>
                <a:cubicBezTo>
                  <a:pt x="5427180" y="5010607"/>
                  <a:pt x="5424153" y="5050054"/>
                  <a:pt x="5415073" y="5086467"/>
                </a:cubicBezTo>
                <a:cubicBezTo>
                  <a:pt x="5402967" y="5135017"/>
                  <a:pt x="5421127" y="5150189"/>
                  <a:pt x="5466527" y="5159292"/>
                </a:cubicBezTo>
                <a:cubicBezTo>
                  <a:pt x="5690501" y="5210876"/>
                  <a:pt x="5829728" y="5350458"/>
                  <a:pt x="5878155" y="5571968"/>
                </a:cubicBezTo>
                <a:cubicBezTo>
                  <a:pt x="5935662" y="5811684"/>
                  <a:pt x="5784328" y="6084778"/>
                  <a:pt x="5557327" y="6175810"/>
                </a:cubicBezTo>
                <a:cubicBezTo>
                  <a:pt x="5517980" y="6190982"/>
                  <a:pt x="5478634" y="6194016"/>
                  <a:pt x="5439287" y="6194016"/>
                </a:cubicBezTo>
                <a:cubicBezTo>
                  <a:pt x="4985285" y="6194016"/>
                  <a:pt x="4531283" y="6194016"/>
                  <a:pt x="4077281" y="6194016"/>
                </a:cubicBezTo>
                <a:cubicBezTo>
                  <a:pt x="3635386" y="6194016"/>
                  <a:pt x="3196518" y="6194016"/>
                  <a:pt x="2757649" y="6194016"/>
                </a:cubicBezTo>
                <a:cubicBezTo>
                  <a:pt x="2306674" y="6194016"/>
                  <a:pt x="1928339" y="5863268"/>
                  <a:pt x="1867806" y="5417214"/>
                </a:cubicBezTo>
                <a:cubicBezTo>
                  <a:pt x="1789112" y="4825510"/>
                  <a:pt x="2315754" y="4318768"/>
                  <a:pt x="2902930" y="4424971"/>
                </a:cubicBezTo>
                <a:cubicBezTo>
                  <a:pt x="2957410" y="4434074"/>
                  <a:pt x="2981624" y="4421937"/>
                  <a:pt x="3005837" y="4373387"/>
                </a:cubicBezTo>
                <a:cubicBezTo>
                  <a:pt x="3202571" y="3966780"/>
                  <a:pt x="3523399" y="3720995"/>
                  <a:pt x="3968321" y="3651204"/>
                </a:cubicBezTo>
                <a:cubicBezTo>
                  <a:pt x="4016369" y="3643618"/>
                  <a:pt x="4063850" y="3638592"/>
                  <a:pt x="4110728" y="3636115"/>
                </a:cubicBezTo>
                <a:cubicBezTo>
                  <a:pt x="4151746" y="3633948"/>
                  <a:pt x="4192303" y="3633731"/>
                  <a:pt x="4232375" y="3635458"/>
                </a:cubicBezTo>
                <a:close/>
                <a:moveTo>
                  <a:pt x="2072701" y="2636288"/>
                </a:moveTo>
                <a:cubicBezTo>
                  <a:pt x="2142360" y="2633253"/>
                  <a:pt x="2208990" y="2678770"/>
                  <a:pt x="2242305" y="2760700"/>
                </a:cubicBezTo>
                <a:cubicBezTo>
                  <a:pt x="2290763" y="2869940"/>
                  <a:pt x="2287735" y="2979180"/>
                  <a:pt x="2245334" y="3091454"/>
                </a:cubicBezTo>
                <a:cubicBezTo>
                  <a:pt x="2212019" y="3170350"/>
                  <a:pt x="2142360" y="3215866"/>
                  <a:pt x="2066644" y="3212832"/>
                </a:cubicBezTo>
                <a:cubicBezTo>
                  <a:pt x="1981842" y="3206763"/>
                  <a:pt x="1924298" y="3164281"/>
                  <a:pt x="1894012" y="3082351"/>
                </a:cubicBezTo>
                <a:cubicBezTo>
                  <a:pt x="1875840" y="3033800"/>
                  <a:pt x="1863725" y="2982214"/>
                  <a:pt x="1866754" y="2933663"/>
                </a:cubicBezTo>
                <a:cubicBezTo>
                  <a:pt x="1863725" y="2876009"/>
                  <a:pt x="1872811" y="2824423"/>
                  <a:pt x="1890983" y="2775872"/>
                </a:cubicBezTo>
                <a:cubicBezTo>
                  <a:pt x="1918241" y="2693942"/>
                  <a:pt x="1990928" y="2639322"/>
                  <a:pt x="2072701" y="2636288"/>
                </a:cubicBezTo>
                <a:close/>
                <a:moveTo>
                  <a:pt x="2844589" y="2379114"/>
                </a:moveTo>
                <a:cubicBezTo>
                  <a:pt x="2793117" y="2376078"/>
                  <a:pt x="2774950" y="2397328"/>
                  <a:pt x="2777978" y="2451970"/>
                </a:cubicBezTo>
                <a:cubicBezTo>
                  <a:pt x="2777978" y="2609825"/>
                  <a:pt x="2777978" y="2767680"/>
                  <a:pt x="2777978" y="2925535"/>
                </a:cubicBezTo>
                <a:cubicBezTo>
                  <a:pt x="2777978" y="3083390"/>
                  <a:pt x="2777978" y="3244281"/>
                  <a:pt x="2777978" y="3402136"/>
                </a:cubicBezTo>
                <a:cubicBezTo>
                  <a:pt x="2774950" y="3456778"/>
                  <a:pt x="2793117" y="3474992"/>
                  <a:pt x="2847617" y="3474992"/>
                </a:cubicBezTo>
                <a:cubicBezTo>
                  <a:pt x="2995978" y="3471956"/>
                  <a:pt x="3150394" y="3474992"/>
                  <a:pt x="3298755" y="3471956"/>
                </a:cubicBezTo>
                <a:cubicBezTo>
                  <a:pt x="3525838" y="3468920"/>
                  <a:pt x="3483449" y="3517491"/>
                  <a:pt x="3486477" y="3274637"/>
                </a:cubicBezTo>
                <a:cubicBezTo>
                  <a:pt x="3489505" y="3235174"/>
                  <a:pt x="3471338" y="3219995"/>
                  <a:pt x="3435005" y="3219995"/>
                </a:cubicBezTo>
                <a:cubicBezTo>
                  <a:pt x="3356283" y="3219995"/>
                  <a:pt x="3277561" y="3219995"/>
                  <a:pt x="3198839" y="3219995"/>
                </a:cubicBezTo>
                <a:cubicBezTo>
                  <a:pt x="3104978" y="3219995"/>
                  <a:pt x="3101950" y="3216960"/>
                  <a:pt x="3101950" y="3122854"/>
                </a:cubicBezTo>
                <a:cubicBezTo>
                  <a:pt x="3101950" y="2901250"/>
                  <a:pt x="3101950" y="2676610"/>
                  <a:pt x="3104978" y="2451970"/>
                </a:cubicBezTo>
                <a:cubicBezTo>
                  <a:pt x="3104978" y="2397328"/>
                  <a:pt x="3086811" y="2376078"/>
                  <a:pt x="3032311" y="2379114"/>
                </a:cubicBezTo>
                <a:cubicBezTo>
                  <a:pt x="2971756" y="2382149"/>
                  <a:pt x="2908172" y="2382149"/>
                  <a:pt x="2844589" y="2379114"/>
                </a:cubicBezTo>
                <a:close/>
                <a:moveTo>
                  <a:pt x="1099000" y="2359054"/>
                </a:moveTo>
                <a:cubicBezTo>
                  <a:pt x="1020230" y="2359434"/>
                  <a:pt x="942217" y="2371574"/>
                  <a:pt x="864961" y="2400408"/>
                </a:cubicBezTo>
                <a:cubicBezTo>
                  <a:pt x="743776" y="2442901"/>
                  <a:pt x="661976" y="2527885"/>
                  <a:pt x="643798" y="2661433"/>
                </a:cubicBezTo>
                <a:cubicBezTo>
                  <a:pt x="628650" y="2813191"/>
                  <a:pt x="686213" y="2922457"/>
                  <a:pt x="816487" y="2995301"/>
                </a:cubicBezTo>
                <a:cubicBezTo>
                  <a:pt x="874050" y="3025653"/>
                  <a:pt x="934642" y="3046899"/>
                  <a:pt x="992205" y="3077251"/>
                </a:cubicBezTo>
                <a:cubicBezTo>
                  <a:pt x="1040679" y="3098497"/>
                  <a:pt x="1086124" y="3122778"/>
                  <a:pt x="1074005" y="3186517"/>
                </a:cubicBezTo>
                <a:cubicBezTo>
                  <a:pt x="1064916" y="3229009"/>
                  <a:pt x="1007354" y="3259361"/>
                  <a:pt x="943731" y="3253291"/>
                </a:cubicBezTo>
                <a:cubicBezTo>
                  <a:pt x="919494" y="3250256"/>
                  <a:pt x="895257" y="3244185"/>
                  <a:pt x="871020" y="3238115"/>
                </a:cubicBezTo>
                <a:cubicBezTo>
                  <a:pt x="813457" y="3225974"/>
                  <a:pt x="755895" y="3201693"/>
                  <a:pt x="704391" y="3171341"/>
                </a:cubicBezTo>
                <a:cubicBezTo>
                  <a:pt x="665006" y="3147060"/>
                  <a:pt x="655917" y="3162236"/>
                  <a:pt x="655917" y="3198658"/>
                </a:cubicBezTo>
                <a:cubicBezTo>
                  <a:pt x="658947" y="3232044"/>
                  <a:pt x="655917" y="3265431"/>
                  <a:pt x="655917" y="3295783"/>
                </a:cubicBezTo>
                <a:cubicBezTo>
                  <a:pt x="655917" y="3326135"/>
                  <a:pt x="658947" y="3356486"/>
                  <a:pt x="655917" y="3386838"/>
                </a:cubicBezTo>
                <a:cubicBezTo>
                  <a:pt x="655917" y="3423260"/>
                  <a:pt x="671065" y="3444506"/>
                  <a:pt x="704391" y="3453612"/>
                </a:cubicBezTo>
                <a:cubicBezTo>
                  <a:pt x="877080" y="3499139"/>
                  <a:pt x="1049768" y="3514315"/>
                  <a:pt x="1222457" y="3450577"/>
                </a:cubicBezTo>
                <a:cubicBezTo>
                  <a:pt x="1346672" y="3405049"/>
                  <a:pt x="1422412" y="3317029"/>
                  <a:pt x="1440590" y="3183482"/>
                </a:cubicBezTo>
                <a:cubicBezTo>
                  <a:pt x="1455738" y="3052970"/>
                  <a:pt x="1401205" y="2955844"/>
                  <a:pt x="1292138" y="2879965"/>
                </a:cubicBezTo>
                <a:cubicBezTo>
                  <a:pt x="1216398" y="2831402"/>
                  <a:pt x="1131568" y="2804086"/>
                  <a:pt x="1052798" y="2761593"/>
                </a:cubicBezTo>
                <a:cubicBezTo>
                  <a:pt x="1016442" y="2743382"/>
                  <a:pt x="989176" y="2719101"/>
                  <a:pt x="995235" y="2673573"/>
                </a:cubicBezTo>
                <a:cubicBezTo>
                  <a:pt x="1001294" y="2628046"/>
                  <a:pt x="1037650" y="2612870"/>
                  <a:pt x="1077035" y="2606800"/>
                </a:cubicBezTo>
                <a:cubicBezTo>
                  <a:pt x="1167924" y="2597694"/>
                  <a:pt x="1252753" y="2615905"/>
                  <a:pt x="1331524" y="2652327"/>
                </a:cubicBezTo>
                <a:cubicBezTo>
                  <a:pt x="1367879" y="2670538"/>
                  <a:pt x="1383027" y="2661433"/>
                  <a:pt x="1383027" y="2618940"/>
                </a:cubicBezTo>
                <a:cubicBezTo>
                  <a:pt x="1379998" y="2564307"/>
                  <a:pt x="1379998" y="2506639"/>
                  <a:pt x="1383027" y="2448971"/>
                </a:cubicBezTo>
                <a:cubicBezTo>
                  <a:pt x="1383027" y="2415584"/>
                  <a:pt x="1367879" y="2397373"/>
                  <a:pt x="1337583" y="2388268"/>
                </a:cubicBezTo>
                <a:cubicBezTo>
                  <a:pt x="1257298" y="2370057"/>
                  <a:pt x="1177770" y="2358675"/>
                  <a:pt x="1099000" y="2359054"/>
                </a:cubicBezTo>
                <a:close/>
                <a:moveTo>
                  <a:pt x="2068848" y="2354435"/>
                </a:moveTo>
                <a:cubicBezTo>
                  <a:pt x="1970921" y="2356333"/>
                  <a:pt x="1873372" y="2385939"/>
                  <a:pt x="1779604" y="2442114"/>
                </a:cubicBezTo>
                <a:cubicBezTo>
                  <a:pt x="1610217" y="2542319"/>
                  <a:pt x="1543671" y="2700218"/>
                  <a:pt x="1522498" y="2891519"/>
                </a:cubicBezTo>
                <a:cubicBezTo>
                  <a:pt x="1492250" y="3179988"/>
                  <a:pt x="1688861" y="3444165"/>
                  <a:pt x="1973190" y="3483640"/>
                </a:cubicBezTo>
                <a:cubicBezTo>
                  <a:pt x="2012512" y="3489713"/>
                  <a:pt x="2039735" y="3504895"/>
                  <a:pt x="2066958" y="3532224"/>
                </a:cubicBezTo>
                <a:cubicBezTo>
                  <a:pt x="2121404" y="3595991"/>
                  <a:pt x="2178875" y="3653685"/>
                  <a:pt x="2236345" y="3714415"/>
                </a:cubicBezTo>
                <a:cubicBezTo>
                  <a:pt x="2251469" y="3732634"/>
                  <a:pt x="2269618" y="3750853"/>
                  <a:pt x="2296841" y="3750853"/>
                </a:cubicBezTo>
                <a:cubicBezTo>
                  <a:pt x="2417832" y="3750853"/>
                  <a:pt x="2535798" y="3750853"/>
                  <a:pt x="2674938" y="3750853"/>
                </a:cubicBezTo>
                <a:cubicBezTo>
                  <a:pt x="2653765" y="3732634"/>
                  <a:pt x="2647715" y="3723525"/>
                  <a:pt x="2638641" y="3717452"/>
                </a:cubicBezTo>
                <a:cubicBezTo>
                  <a:pt x="2547898" y="3638502"/>
                  <a:pt x="2454129" y="3556516"/>
                  <a:pt x="2360361" y="3477567"/>
                </a:cubicBezTo>
                <a:cubicBezTo>
                  <a:pt x="2333138" y="3456311"/>
                  <a:pt x="2324064" y="3438092"/>
                  <a:pt x="2360361" y="3413800"/>
                </a:cubicBezTo>
                <a:cubicBezTo>
                  <a:pt x="2547898" y="3295376"/>
                  <a:pt x="2620492" y="3119258"/>
                  <a:pt x="2617467" y="2903665"/>
                </a:cubicBezTo>
                <a:cubicBezTo>
                  <a:pt x="2614443" y="2700218"/>
                  <a:pt x="2538823" y="2533210"/>
                  <a:pt x="2360361" y="2433005"/>
                </a:cubicBezTo>
                <a:cubicBezTo>
                  <a:pt x="2265081" y="2378347"/>
                  <a:pt x="2166776" y="2352537"/>
                  <a:pt x="2068848" y="2354435"/>
                </a:cubicBezTo>
                <a:close/>
                <a:moveTo>
                  <a:pt x="1839934" y="304939"/>
                </a:moveTo>
                <a:cubicBezTo>
                  <a:pt x="1770306" y="306457"/>
                  <a:pt x="1700679" y="310251"/>
                  <a:pt x="1631051" y="317839"/>
                </a:cubicBezTo>
                <a:cubicBezTo>
                  <a:pt x="1376759" y="345154"/>
                  <a:pt x="1122467" y="381575"/>
                  <a:pt x="883311" y="478698"/>
                </a:cubicBezTo>
                <a:cubicBezTo>
                  <a:pt x="804601" y="512084"/>
                  <a:pt x="722865" y="548505"/>
                  <a:pt x="662319" y="612242"/>
                </a:cubicBezTo>
                <a:cubicBezTo>
                  <a:pt x="571500" y="700259"/>
                  <a:pt x="571500" y="800417"/>
                  <a:pt x="668373" y="885399"/>
                </a:cubicBezTo>
                <a:cubicBezTo>
                  <a:pt x="734974" y="946101"/>
                  <a:pt x="813683" y="985557"/>
                  <a:pt x="895420" y="1015908"/>
                </a:cubicBezTo>
                <a:cubicBezTo>
                  <a:pt x="1152740" y="1113031"/>
                  <a:pt x="1419141" y="1155522"/>
                  <a:pt x="1688570" y="1176768"/>
                </a:cubicBezTo>
                <a:cubicBezTo>
                  <a:pt x="1918644" y="1194978"/>
                  <a:pt x="2148717" y="1194978"/>
                  <a:pt x="2378791" y="1176768"/>
                </a:cubicBezTo>
                <a:cubicBezTo>
                  <a:pt x="2651247" y="1158557"/>
                  <a:pt x="2923703" y="1119101"/>
                  <a:pt x="3184050" y="1025013"/>
                </a:cubicBezTo>
                <a:cubicBezTo>
                  <a:pt x="3268814" y="991627"/>
                  <a:pt x="3347524" y="955206"/>
                  <a:pt x="3417151" y="897540"/>
                </a:cubicBezTo>
                <a:cubicBezTo>
                  <a:pt x="3529161" y="806487"/>
                  <a:pt x="3532188" y="697224"/>
                  <a:pt x="3423206" y="600101"/>
                </a:cubicBezTo>
                <a:cubicBezTo>
                  <a:pt x="3398987" y="575821"/>
                  <a:pt x="3368715" y="557610"/>
                  <a:pt x="3341469" y="539400"/>
                </a:cubicBezTo>
                <a:cubicBezTo>
                  <a:pt x="3253678" y="490838"/>
                  <a:pt x="3159832" y="451382"/>
                  <a:pt x="3059931" y="424067"/>
                </a:cubicBezTo>
                <a:cubicBezTo>
                  <a:pt x="2729957" y="333014"/>
                  <a:pt x="2390900" y="299628"/>
                  <a:pt x="2048817" y="305698"/>
                </a:cubicBezTo>
                <a:cubicBezTo>
                  <a:pt x="1979190" y="304181"/>
                  <a:pt x="1909562" y="303422"/>
                  <a:pt x="1839934" y="304939"/>
                </a:cubicBezTo>
                <a:close/>
                <a:moveTo>
                  <a:pt x="2089427" y="172"/>
                </a:moveTo>
                <a:cubicBezTo>
                  <a:pt x="2404047" y="2876"/>
                  <a:pt x="2714411" y="37592"/>
                  <a:pt x="3023073" y="108163"/>
                </a:cubicBezTo>
                <a:cubicBezTo>
                  <a:pt x="3310552" y="171905"/>
                  <a:pt x="3585927" y="269035"/>
                  <a:pt x="3831041" y="439012"/>
                </a:cubicBezTo>
                <a:cubicBezTo>
                  <a:pt x="3897616" y="484542"/>
                  <a:pt x="3955111" y="536142"/>
                  <a:pt x="4003529" y="596849"/>
                </a:cubicBezTo>
                <a:cubicBezTo>
                  <a:pt x="4064051" y="669696"/>
                  <a:pt x="4097338" y="748614"/>
                  <a:pt x="4097338" y="845744"/>
                </a:cubicBezTo>
                <a:cubicBezTo>
                  <a:pt x="4097338" y="1701703"/>
                  <a:pt x="4097338" y="2557662"/>
                  <a:pt x="4097338" y="3413620"/>
                </a:cubicBezTo>
                <a:cubicBezTo>
                  <a:pt x="4097338" y="3495574"/>
                  <a:pt x="4094312" y="3498609"/>
                  <a:pt x="4015633" y="3507715"/>
                </a:cubicBezTo>
                <a:cubicBezTo>
                  <a:pt x="3537510" y="3565386"/>
                  <a:pt x="3174378" y="3799105"/>
                  <a:pt x="2932290" y="4214943"/>
                </a:cubicBezTo>
                <a:cubicBezTo>
                  <a:pt x="2905055" y="4260473"/>
                  <a:pt x="2874794" y="4278685"/>
                  <a:pt x="2820324" y="4275650"/>
                </a:cubicBezTo>
                <a:cubicBezTo>
                  <a:pt x="2360357" y="4260473"/>
                  <a:pt x="2021434" y="4460804"/>
                  <a:pt x="1818686" y="4876642"/>
                </a:cubicBezTo>
                <a:cubicBezTo>
                  <a:pt x="1736981" y="5043584"/>
                  <a:pt x="1709746" y="5219632"/>
                  <a:pt x="1730929" y="5404787"/>
                </a:cubicBezTo>
                <a:cubicBezTo>
                  <a:pt x="1736981" y="5450316"/>
                  <a:pt x="1724877" y="5468528"/>
                  <a:pt x="1676459" y="5465493"/>
                </a:cubicBezTo>
                <a:cubicBezTo>
                  <a:pt x="1207414" y="5419963"/>
                  <a:pt x="750473" y="5334974"/>
                  <a:pt x="335897" y="5092149"/>
                </a:cubicBezTo>
                <a:cubicBezTo>
                  <a:pt x="269323" y="5052690"/>
                  <a:pt x="208801" y="5004125"/>
                  <a:pt x="154331" y="4952525"/>
                </a:cubicBezTo>
                <a:cubicBezTo>
                  <a:pt x="57496" y="4855395"/>
                  <a:pt x="0" y="4746123"/>
                  <a:pt x="0" y="4603464"/>
                </a:cubicBezTo>
                <a:cubicBezTo>
                  <a:pt x="3026" y="3978189"/>
                  <a:pt x="3026" y="3355949"/>
                  <a:pt x="3026" y="2733710"/>
                </a:cubicBezTo>
                <a:cubicBezTo>
                  <a:pt x="3026" y="2108435"/>
                  <a:pt x="3026" y="1486196"/>
                  <a:pt x="0" y="863956"/>
                </a:cubicBezTo>
                <a:cubicBezTo>
                  <a:pt x="0" y="718261"/>
                  <a:pt x="57496" y="605955"/>
                  <a:pt x="160383" y="511860"/>
                </a:cubicBezTo>
                <a:cubicBezTo>
                  <a:pt x="360106" y="329741"/>
                  <a:pt x="605220" y="235646"/>
                  <a:pt x="856386" y="159763"/>
                </a:cubicBezTo>
                <a:cubicBezTo>
                  <a:pt x="1155970" y="71739"/>
                  <a:pt x="1461606" y="29245"/>
                  <a:pt x="1773294" y="7998"/>
                </a:cubicBezTo>
                <a:cubicBezTo>
                  <a:pt x="1879208" y="1927"/>
                  <a:pt x="1984554" y="-729"/>
                  <a:pt x="2089427" y="172"/>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grpSp>
        <p:nvGrpSpPr>
          <p:cNvPr id="59" name="Group 58">
            <a:extLst>
              <a:ext uri="{FF2B5EF4-FFF2-40B4-BE49-F238E27FC236}">
                <a16:creationId xmlns:a16="http://schemas.microsoft.com/office/drawing/2014/main" id="{2A9A6A95-9A78-44BD-9595-3A6FAE8110F2}"/>
              </a:ext>
            </a:extLst>
          </p:cNvPr>
          <p:cNvGrpSpPr/>
          <p:nvPr/>
        </p:nvGrpSpPr>
        <p:grpSpPr>
          <a:xfrm>
            <a:off x="7065974" y="3638531"/>
            <a:ext cx="1224864" cy="450317"/>
            <a:chOff x="6926283" y="3726765"/>
            <a:chExt cx="1224864" cy="450317"/>
          </a:xfrm>
        </p:grpSpPr>
        <p:sp>
          <p:nvSpPr>
            <p:cNvPr id="60" name="Freeform 69">
              <a:extLst>
                <a:ext uri="{FF2B5EF4-FFF2-40B4-BE49-F238E27FC236}">
                  <a16:creationId xmlns:a16="http://schemas.microsoft.com/office/drawing/2014/main" id="{9D143BD9-2170-4B6C-9F18-3D3E5AD57CFF}"/>
                </a:ext>
              </a:extLst>
            </p:cNvPr>
            <p:cNvSpPr>
              <a:spLocks noEditPoints="1"/>
            </p:cNvSpPr>
            <p:nvPr/>
          </p:nvSpPr>
          <p:spPr bwMode="auto">
            <a:xfrm>
              <a:off x="7373127" y="3726765"/>
              <a:ext cx="331177" cy="285568"/>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61" name="Content Placeholder 77">
              <a:extLst>
                <a:ext uri="{FF2B5EF4-FFF2-40B4-BE49-F238E27FC236}">
                  <a16:creationId xmlns:a16="http://schemas.microsoft.com/office/drawing/2014/main" id="{2185742E-7384-4C5C-9939-45FB29D240D0}"/>
                </a:ext>
              </a:extLst>
            </p:cNvPr>
            <p:cNvSpPr txBox="1">
              <a:spLocks/>
            </p:cNvSpPr>
            <p:nvPr/>
          </p:nvSpPr>
          <p:spPr>
            <a:xfrm>
              <a:off x="6926283" y="4023194"/>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81" rtl="0" eaLnBrk="1" fontAlgn="ctr"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000" b="0" i="0" u="none" strike="noStrike" kern="1200" cap="none" spc="0" normalizeH="0" baseline="0">
                  <a:ln>
                    <a:noFill/>
                  </a:ln>
                  <a:solidFill>
                    <a:srgbClr val="002050"/>
                  </a:solidFill>
                  <a:effectLst/>
                  <a:uLnTx/>
                  <a:uFillTx/>
                  <a:latin typeface="Segoe UI"/>
                  <a:ea typeface="+mn-ea"/>
                  <a:cs typeface="Segoe UI Semibold" panose="020B0702040204020203" pitchFamily="34" charset="0"/>
                </a:rPr>
                <a:t>Stockage (Azure)</a:t>
              </a:r>
            </a:p>
          </p:txBody>
        </p:sp>
      </p:grpSp>
      <p:grpSp>
        <p:nvGrpSpPr>
          <p:cNvPr id="62" name="Group 61">
            <a:extLst>
              <a:ext uri="{FF2B5EF4-FFF2-40B4-BE49-F238E27FC236}">
                <a16:creationId xmlns:a16="http://schemas.microsoft.com/office/drawing/2014/main" id="{D545F01E-C647-4468-AB59-017BE5602ED3}"/>
              </a:ext>
            </a:extLst>
          </p:cNvPr>
          <p:cNvGrpSpPr/>
          <p:nvPr/>
        </p:nvGrpSpPr>
        <p:grpSpPr>
          <a:xfrm>
            <a:off x="7065974" y="4918970"/>
            <a:ext cx="1224864" cy="502466"/>
            <a:chOff x="6904512" y="5000854"/>
            <a:chExt cx="1224864" cy="502466"/>
          </a:xfrm>
        </p:grpSpPr>
        <p:sp>
          <p:nvSpPr>
            <p:cNvPr id="63" name="Freeform 152">
              <a:extLst>
                <a:ext uri="{FF2B5EF4-FFF2-40B4-BE49-F238E27FC236}">
                  <a16:creationId xmlns:a16="http://schemas.microsoft.com/office/drawing/2014/main" id="{0AC5A322-9506-450F-A336-75656C093460}"/>
                </a:ext>
              </a:extLst>
            </p:cNvPr>
            <p:cNvSpPr>
              <a:spLocks/>
            </p:cNvSpPr>
            <p:nvPr/>
          </p:nvSpPr>
          <p:spPr bwMode="auto">
            <a:xfrm>
              <a:off x="7368694" y="5000854"/>
              <a:ext cx="289860" cy="323764"/>
            </a:xfrm>
            <a:custGeom>
              <a:avLst/>
              <a:gdLst>
                <a:gd name="connsiteX0" fmla="*/ 1166259 w 5549828"/>
                <a:gd name="connsiteY0" fmla="*/ 1151783 h 6198954"/>
                <a:gd name="connsiteX1" fmla="*/ 1180637 w 5549828"/>
                <a:gd name="connsiteY1" fmla="*/ 1157048 h 6198954"/>
                <a:gd name="connsiteX2" fmla="*/ 1183664 w 5549828"/>
                <a:gd name="connsiteY2" fmla="*/ 1202581 h 6198954"/>
                <a:gd name="connsiteX3" fmla="*/ 1304742 w 5549828"/>
                <a:gd name="connsiteY3" fmla="*/ 1900753 h 6198954"/>
                <a:gd name="connsiteX4" fmla="*/ 1286580 w 5549828"/>
                <a:gd name="connsiteY4" fmla="*/ 2055565 h 6198954"/>
                <a:gd name="connsiteX5" fmla="*/ 796217 w 5549828"/>
                <a:gd name="connsiteY5" fmla="*/ 3029971 h 6198954"/>
                <a:gd name="connsiteX6" fmla="*/ 1213934 w 5549828"/>
                <a:gd name="connsiteY6" fmla="*/ 4693443 h 6198954"/>
                <a:gd name="connsiteX7" fmla="*/ 2630539 w 5549828"/>
                <a:gd name="connsiteY7" fmla="*/ 5428042 h 6198954"/>
                <a:gd name="connsiteX8" fmla="*/ 4443673 w 5549828"/>
                <a:gd name="connsiteY8" fmla="*/ 4541666 h 6198954"/>
                <a:gd name="connsiteX9" fmla="*/ 4788743 w 5549828"/>
                <a:gd name="connsiteY9" fmla="*/ 3588509 h 6198954"/>
                <a:gd name="connsiteX10" fmla="*/ 4325623 w 5549828"/>
                <a:gd name="connsiteY10" fmla="*/ 2137525 h 6198954"/>
                <a:gd name="connsiteX11" fmla="*/ 4304434 w 5549828"/>
                <a:gd name="connsiteY11" fmla="*/ 1979677 h 6198954"/>
                <a:gd name="connsiteX12" fmla="*/ 4455781 w 5549828"/>
                <a:gd name="connsiteY12" fmla="*/ 1284540 h 6198954"/>
                <a:gd name="connsiteX13" fmla="*/ 4461835 w 5549828"/>
                <a:gd name="connsiteY13" fmla="*/ 1235972 h 6198954"/>
                <a:gd name="connsiteX14" fmla="*/ 4507239 w 5549828"/>
                <a:gd name="connsiteY14" fmla="*/ 1260256 h 6198954"/>
                <a:gd name="connsiteX15" fmla="*/ 5503100 w 5549828"/>
                <a:gd name="connsiteY15" fmla="*/ 2938905 h 6198954"/>
                <a:gd name="connsiteX16" fmla="*/ 5115652 w 5549828"/>
                <a:gd name="connsiteY16" fmla="*/ 4915037 h 6198954"/>
                <a:gd name="connsiteX17" fmla="*/ 3190522 w 5549828"/>
                <a:gd name="connsiteY17" fmla="*/ 6165676 h 6198954"/>
                <a:gd name="connsiteX18" fmla="*/ 926375 w 5549828"/>
                <a:gd name="connsiteY18" fmla="*/ 5491788 h 6198954"/>
                <a:gd name="connsiteX19" fmla="*/ 30402 w 5549828"/>
                <a:gd name="connsiteY19" fmla="*/ 3822245 h 6198954"/>
                <a:gd name="connsiteX20" fmla="*/ 656978 w 5549828"/>
                <a:gd name="connsiteY20" fmla="*/ 1618449 h 6198954"/>
                <a:gd name="connsiteX21" fmla="*/ 1132206 w 5549828"/>
                <a:gd name="connsiteY21" fmla="*/ 1175261 h 6198954"/>
                <a:gd name="connsiteX22" fmla="*/ 1166259 w 5549828"/>
                <a:gd name="connsiteY22" fmla="*/ 1151783 h 6198954"/>
                <a:gd name="connsiteX23" fmla="*/ 2811700 w 5549828"/>
                <a:gd name="connsiteY23" fmla="*/ 680504 h 6198954"/>
                <a:gd name="connsiteX24" fmla="*/ 2206142 w 5549828"/>
                <a:gd name="connsiteY24" fmla="*/ 1284178 h 6198954"/>
                <a:gd name="connsiteX25" fmla="*/ 2811700 w 5549828"/>
                <a:gd name="connsiteY25" fmla="*/ 1884819 h 6198954"/>
                <a:gd name="connsiteX26" fmla="*/ 3414230 w 5549828"/>
                <a:gd name="connsiteY26" fmla="*/ 1284178 h 6198954"/>
                <a:gd name="connsiteX27" fmla="*/ 2811700 w 5549828"/>
                <a:gd name="connsiteY27" fmla="*/ 680504 h 6198954"/>
                <a:gd name="connsiteX28" fmla="*/ 2821785 w 5549828"/>
                <a:gd name="connsiteY28" fmla="*/ 111 h 6198954"/>
                <a:gd name="connsiteX29" fmla="*/ 3556430 w 5549828"/>
                <a:gd name="connsiteY29" fmla="*/ 245623 h 6198954"/>
                <a:gd name="connsiteX30" fmla="*/ 4070909 w 5549828"/>
                <a:gd name="connsiteY30" fmla="*/ 1223117 h 6198954"/>
                <a:gd name="connsiteX31" fmla="*/ 3217480 w 5549828"/>
                <a:gd name="connsiteY31" fmla="*/ 2492037 h 6198954"/>
                <a:gd name="connsiteX32" fmla="*/ 3159979 w 5549828"/>
                <a:gd name="connsiteY32" fmla="*/ 2589179 h 6198954"/>
                <a:gd name="connsiteX33" fmla="*/ 3159979 w 5549828"/>
                <a:gd name="connsiteY33" fmla="*/ 4793094 h 6198954"/>
                <a:gd name="connsiteX34" fmla="*/ 3057083 w 5549828"/>
                <a:gd name="connsiteY34" fmla="*/ 4896307 h 6198954"/>
                <a:gd name="connsiteX35" fmla="*/ 2518394 w 5549828"/>
                <a:gd name="connsiteY35" fmla="*/ 4896307 h 6198954"/>
                <a:gd name="connsiteX36" fmla="*/ 2445762 w 5549828"/>
                <a:gd name="connsiteY36" fmla="*/ 4823451 h 6198954"/>
                <a:gd name="connsiteX37" fmla="*/ 2445762 w 5549828"/>
                <a:gd name="connsiteY37" fmla="*/ 4489524 h 6198954"/>
                <a:gd name="connsiteX38" fmla="*/ 2379182 w 5549828"/>
                <a:gd name="connsiteY38" fmla="*/ 4422739 h 6198954"/>
                <a:gd name="connsiteX39" fmla="*/ 1925230 w 5549828"/>
                <a:gd name="connsiteY39" fmla="*/ 4422739 h 6198954"/>
                <a:gd name="connsiteX40" fmla="*/ 1852598 w 5549828"/>
                <a:gd name="connsiteY40" fmla="*/ 4352918 h 6198954"/>
                <a:gd name="connsiteX41" fmla="*/ 1852598 w 5549828"/>
                <a:gd name="connsiteY41" fmla="*/ 3842921 h 6198954"/>
                <a:gd name="connsiteX42" fmla="*/ 1919178 w 5549828"/>
                <a:gd name="connsiteY42" fmla="*/ 3776136 h 6198954"/>
                <a:gd name="connsiteX43" fmla="*/ 2367077 w 5549828"/>
                <a:gd name="connsiteY43" fmla="*/ 3776136 h 6198954"/>
                <a:gd name="connsiteX44" fmla="*/ 2448788 w 5549828"/>
                <a:gd name="connsiteY44" fmla="*/ 3697208 h 6198954"/>
                <a:gd name="connsiteX45" fmla="*/ 2445762 w 5549828"/>
                <a:gd name="connsiteY45" fmla="*/ 3138640 h 6198954"/>
                <a:gd name="connsiteX46" fmla="*/ 2445762 w 5549828"/>
                <a:gd name="connsiteY46" fmla="*/ 2580072 h 6198954"/>
                <a:gd name="connsiteX47" fmla="*/ 2385235 w 5549828"/>
                <a:gd name="connsiteY47" fmla="*/ 2489001 h 6198954"/>
                <a:gd name="connsiteX48" fmla="*/ 1552990 w 5549828"/>
                <a:gd name="connsiteY48" fmla="*/ 1484186 h 6198954"/>
                <a:gd name="connsiteX49" fmla="*/ 2082600 w 5549828"/>
                <a:gd name="connsiteY49" fmla="*/ 230444 h 6198954"/>
                <a:gd name="connsiteX50" fmla="*/ 2821785 w 5549828"/>
                <a:gd name="connsiteY50" fmla="*/ 111 h 61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49828" h="6198954">
                  <a:moveTo>
                    <a:pt x="1166259" y="1151783"/>
                  </a:moveTo>
                  <a:cubicBezTo>
                    <a:pt x="1170611" y="1151736"/>
                    <a:pt x="1175340" y="1153253"/>
                    <a:pt x="1180637" y="1157048"/>
                  </a:cubicBezTo>
                  <a:cubicBezTo>
                    <a:pt x="1192745" y="1166154"/>
                    <a:pt x="1186691" y="1187403"/>
                    <a:pt x="1183664" y="1202581"/>
                  </a:cubicBezTo>
                  <a:cubicBezTo>
                    <a:pt x="1168530" y="1445423"/>
                    <a:pt x="1207880" y="1679159"/>
                    <a:pt x="1304742" y="1900753"/>
                  </a:cubicBezTo>
                  <a:cubicBezTo>
                    <a:pt x="1331984" y="1961464"/>
                    <a:pt x="1335011" y="2003961"/>
                    <a:pt x="1286580" y="2055565"/>
                  </a:cubicBezTo>
                  <a:cubicBezTo>
                    <a:pt x="1032318" y="2334834"/>
                    <a:pt x="865836" y="2659636"/>
                    <a:pt x="796217" y="3029971"/>
                  </a:cubicBezTo>
                  <a:cubicBezTo>
                    <a:pt x="684220" y="3646184"/>
                    <a:pt x="820432" y="4207758"/>
                    <a:pt x="1213934" y="4693443"/>
                  </a:cubicBezTo>
                  <a:cubicBezTo>
                    <a:pt x="1577166" y="5136631"/>
                    <a:pt x="2052395" y="5391616"/>
                    <a:pt x="2630539" y="5428042"/>
                  </a:cubicBezTo>
                  <a:cubicBezTo>
                    <a:pt x="3396354" y="5476611"/>
                    <a:pt x="4004767" y="5166986"/>
                    <a:pt x="4443673" y="4541666"/>
                  </a:cubicBezTo>
                  <a:cubicBezTo>
                    <a:pt x="4676747" y="4207758"/>
                    <a:pt x="4791770" y="3828316"/>
                    <a:pt x="4788743" y="3588509"/>
                  </a:cubicBezTo>
                  <a:cubicBezTo>
                    <a:pt x="4782690" y="2935870"/>
                    <a:pt x="4631343" y="2504824"/>
                    <a:pt x="4325623" y="2137525"/>
                  </a:cubicBezTo>
                  <a:cubicBezTo>
                    <a:pt x="4280218" y="2082885"/>
                    <a:pt x="4274165" y="2040388"/>
                    <a:pt x="4304434" y="1979677"/>
                  </a:cubicBezTo>
                  <a:cubicBezTo>
                    <a:pt x="4407350" y="1761119"/>
                    <a:pt x="4452754" y="1527383"/>
                    <a:pt x="4455781" y="1284540"/>
                  </a:cubicBezTo>
                  <a:cubicBezTo>
                    <a:pt x="4455781" y="1269363"/>
                    <a:pt x="4446700" y="1245078"/>
                    <a:pt x="4461835" y="1235972"/>
                  </a:cubicBezTo>
                  <a:cubicBezTo>
                    <a:pt x="4483023" y="1223829"/>
                    <a:pt x="4495131" y="1248114"/>
                    <a:pt x="4507239" y="1260256"/>
                  </a:cubicBezTo>
                  <a:cubicBezTo>
                    <a:pt x="5043006" y="1697373"/>
                    <a:pt x="5382022" y="2255910"/>
                    <a:pt x="5503100" y="2938905"/>
                  </a:cubicBezTo>
                  <a:cubicBezTo>
                    <a:pt x="5627204" y="3643149"/>
                    <a:pt x="5506126" y="4310966"/>
                    <a:pt x="5115652" y="4915037"/>
                  </a:cubicBezTo>
                  <a:cubicBezTo>
                    <a:pt x="4664639" y="5619281"/>
                    <a:pt x="4016875" y="6044255"/>
                    <a:pt x="3190522" y="6165676"/>
                  </a:cubicBezTo>
                  <a:cubicBezTo>
                    <a:pt x="2336927" y="6290133"/>
                    <a:pt x="1574139" y="6065504"/>
                    <a:pt x="926375" y="5491788"/>
                  </a:cubicBezTo>
                  <a:cubicBezTo>
                    <a:pt x="423904" y="5045565"/>
                    <a:pt x="121210" y="4483991"/>
                    <a:pt x="30402" y="3822245"/>
                  </a:cubicBezTo>
                  <a:cubicBezTo>
                    <a:pt x="-84621" y="2999616"/>
                    <a:pt x="127264" y="2261982"/>
                    <a:pt x="656978" y="1618449"/>
                  </a:cubicBezTo>
                  <a:cubicBezTo>
                    <a:pt x="796217" y="1451494"/>
                    <a:pt x="953617" y="1299718"/>
                    <a:pt x="1132206" y="1175261"/>
                  </a:cubicBezTo>
                  <a:cubicBezTo>
                    <a:pt x="1143557" y="1166154"/>
                    <a:pt x="1153206" y="1151925"/>
                    <a:pt x="1166259" y="1151783"/>
                  </a:cubicBezTo>
                  <a:close/>
                  <a:moveTo>
                    <a:pt x="2811700" y="680504"/>
                  </a:moveTo>
                  <a:cubicBezTo>
                    <a:pt x="2539199" y="659269"/>
                    <a:pt x="2206142" y="908019"/>
                    <a:pt x="2206142" y="1284178"/>
                  </a:cubicBezTo>
                  <a:cubicBezTo>
                    <a:pt x="2206142" y="1611801"/>
                    <a:pt x="2478643" y="1881786"/>
                    <a:pt x="2811700" y="1884819"/>
                  </a:cubicBezTo>
                  <a:cubicBezTo>
                    <a:pt x="3144757" y="1884819"/>
                    <a:pt x="3411202" y="1617868"/>
                    <a:pt x="3414230" y="1284178"/>
                  </a:cubicBezTo>
                  <a:cubicBezTo>
                    <a:pt x="3414230" y="947455"/>
                    <a:pt x="3150812" y="680504"/>
                    <a:pt x="2811700" y="680504"/>
                  </a:cubicBezTo>
                  <a:close/>
                  <a:moveTo>
                    <a:pt x="2821785" y="111"/>
                  </a:moveTo>
                  <a:cubicBezTo>
                    <a:pt x="3082807" y="3526"/>
                    <a:pt x="3343073" y="86249"/>
                    <a:pt x="3556430" y="245623"/>
                  </a:cubicBezTo>
                  <a:cubicBezTo>
                    <a:pt x="3883275" y="488478"/>
                    <a:pt x="4055777" y="813298"/>
                    <a:pt x="4070909" y="1223117"/>
                  </a:cubicBezTo>
                  <a:cubicBezTo>
                    <a:pt x="4092093" y="1802934"/>
                    <a:pt x="3765248" y="2294717"/>
                    <a:pt x="3217480" y="2492037"/>
                  </a:cubicBezTo>
                  <a:cubicBezTo>
                    <a:pt x="3166032" y="2510251"/>
                    <a:pt x="3159979" y="2543644"/>
                    <a:pt x="3159979" y="2589179"/>
                  </a:cubicBezTo>
                  <a:cubicBezTo>
                    <a:pt x="3159979" y="3323817"/>
                    <a:pt x="3159979" y="4058455"/>
                    <a:pt x="3159979" y="4793094"/>
                  </a:cubicBezTo>
                  <a:cubicBezTo>
                    <a:pt x="3159979" y="4896307"/>
                    <a:pt x="3159979" y="4896307"/>
                    <a:pt x="3057083" y="4896307"/>
                  </a:cubicBezTo>
                  <a:cubicBezTo>
                    <a:pt x="2878529" y="4896307"/>
                    <a:pt x="2699975" y="4893272"/>
                    <a:pt x="2518394" y="4896307"/>
                  </a:cubicBezTo>
                  <a:cubicBezTo>
                    <a:pt x="2463920" y="4896307"/>
                    <a:pt x="2442735" y="4881129"/>
                    <a:pt x="2445762" y="4823451"/>
                  </a:cubicBezTo>
                  <a:cubicBezTo>
                    <a:pt x="2448788" y="4711130"/>
                    <a:pt x="2445762" y="4601845"/>
                    <a:pt x="2445762" y="4489524"/>
                  </a:cubicBezTo>
                  <a:cubicBezTo>
                    <a:pt x="2448788" y="4440953"/>
                    <a:pt x="2430630" y="4422739"/>
                    <a:pt x="2379182" y="4422739"/>
                  </a:cubicBezTo>
                  <a:cubicBezTo>
                    <a:pt x="2227865" y="4425775"/>
                    <a:pt x="2076548" y="4422739"/>
                    <a:pt x="1925230" y="4422739"/>
                  </a:cubicBezTo>
                  <a:cubicBezTo>
                    <a:pt x="1873783" y="4425775"/>
                    <a:pt x="1849572" y="4410596"/>
                    <a:pt x="1852598" y="4352918"/>
                  </a:cubicBezTo>
                  <a:cubicBezTo>
                    <a:pt x="1855625" y="4182919"/>
                    <a:pt x="1852598" y="4012920"/>
                    <a:pt x="1852598" y="3842921"/>
                  </a:cubicBezTo>
                  <a:cubicBezTo>
                    <a:pt x="1852598" y="3794350"/>
                    <a:pt x="1867730" y="3773100"/>
                    <a:pt x="1919178" y="3776136"/>
                  </a:cubicBezTo>
                  <a:cubicBezTo>
                    <a:pt x="2067469" y="3776136"/>
                    <a:pt x="2218786" y="3773100"/>
                    <a:pt x="2367077" y="3776136"/>
                  </a:cubicBezTo>
                  <a:cubicBezTo>
                    <a:pt x="2427604" y="3779171"/>
                    <a:pt x="2448788" y="3760957"/>
                    <a:pt x="2448788" y="3697208"/>
                  </a:cubicBezTo>
                  <a:cubicBezTo>
                    <a:pt x="2442735" y="3512030"/>
                    <a:pt x="2445762" y="3326853"/>
                    <a:pt x="2445762" y="3138640"/>
                  </a:cubicBezTo>
                  <a:cubicBezTo>
                    <a:pt x="2445762" y="2953463"/>
                    <a:pt x="2445762" y="2768285"/>
                    <a:pt x="2445762" y="2580072"/>
                  </a:cubicBezTo>
                  <a:cubicBezTo>
                    <a:pt x="2448788" y="2531501"/>
                    <a:pt x="2433656" y="2507215"/>
                    <a:pt x="2385235" y="2489001"/>
                  </a:cubicBezTo>
                  <a:cubicBezTo>
                    <a:pt x="1922204" y="2306860"/>
                    <a:pt x="1628649" y="1975969"/>
                    <a:pt x="1552990" y="1484186"/>
                  </a:cubicBezTo>
                  <a:cubicBezTo>
                    <a:pt x="1474305" y="965082"/>
                    <a:pt x="1658912" y="540085"/>
                    <a:pt x="2082600" y="230444"/>
                  </a:cubicBezTo>
                  <a:cubicBezTo>
                    <a:pt x="2298984" y="72588"/>
                    <a:pt x="2560763" y="-3304"/>
                    <a:pt x="2821785" y="111"/>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64" name="Content Placeholder 77">
              <a:extLst>
                <a:ext uri="{FF2B5EF4-FFF2-40B4-BE49-F238E27FC236}">
                  <a16:creationId xmlns:a16="http://schemas.microsoft.com/office/drawing/2014/main" id="{98A761CB-1334-4D62-9EA9-CD46125FB9DF}"/>
                </a:ext>
              </a:extLst>
            </p:cNvPr>
            <p:cNvSpPr txBox="1">
              <a:spLocks/>
            </p:cNvSpPr>
            <p:nvPr/>
          </p:nvSpPr>
          <p:spPr>
            <a:xfrm>
              <a:off x="6904512" y="5349432"/>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defTabSz="896181" fontAlgn="ctr">
                <a:lnSpc>
                  <a:spcPct val="100000"/>
                </a:lnSpc>
                <a:buNone/>
                <a:defRPr/>
              </a:pPr>
              <a:r>
                <a:rPr lang="fr-FR" sz="1000">
                  <a:solidFill>
                    <a:srgbClr val="002050"/>
                  </a:solidFill>
                  <a:latin typeface="Segoe UI"/>
                  <a:cs typeface="Segoe UI Semibold" panose="020B0702040204020203" pitchFamily="34" charset="0"/>
                </a:rPr>
                <a:t>Azure Key Vault</a:t>
              </a:r>
            </a:p>
          </p:txBody>
        </p:sp>
      </p:grpSp>
      <p:grpSp>
        <p:nvGrpSpPr>
          <p:cNvPr id="65" name="Group 64">
            <a:extLst>
              <a:ext uri="{FF2B5EF4-FFF2-40B4-BE49-F238E27FC236}">
                <a16:creationId xmlns:a16="http://schemas.microsoft.com/office/drawing/2014/main" id="{76151820-9210-4896-8A6F-334D5015682C}"/>
              </a:ext>
            </a:extLst>
          </p:cNvPr>
          <p:cNvGrpSpPr/>
          <p:nvPr/>
        </p:nvGrpSpPr>
        <p:grpSpPr>
          <a:xfrm>
            <a:off x="7065974" y="4169575"/>
            <a:ext cx="1224864" cy="500393"/>
            <a:chOff x="6944266" y="4431427"/>
            <a:chExt cx="1224864" cy="500393"/>
          </a:xfrm>
        </p:grpSpPr>
        <p:sp>
          <p:nvSpPr>
            <p:cNvPr id="66" name="Content Placeholder 77">
              <a:extLst>
                <a:ext uri="{FF2B5EF4-FFF2-40B4-BE49-F238E27FC236}">
                  <a16:creationId xmlns:a16="http://schemas.microsoft.com/office/drawing/2014/main" id="{3C713565-1E18-42F9-A8A8-3F8E507C2EC9}"/>
                </a:ext>
              </a:extLst>
            </p:cNvPr>
            <p:cNvSpPr txBox="1">
              <a:spLocks/>
            </p:cNvSpPr>
            <p:nvPr/>
          </p:nvSpPr>
          <p:spPr>
            <a:xfrm>
              <a:off x="6944266" y="4777932"/>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81" rtl="0" eaLnBrk="1" fontAlgn="ctr"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000" b="0" i="0" u="none" strike="noStrike" kern="1200" cap="none" spc="0" normalizeH="0" baseline="0">
                  <a:ln>
                    <a:noFill/>
                  </a:ln>
                  <a:solidFill>
                    <a:srgbClr val="002050"/>
                  </a:solidFill>
                  <a:effectLst/>
                  <a:uLnTx/>
                  <a:uFillTx/>
                  <a:latin typeface="Segoe UI"/>
                  <a:ea typeface="+mn-ea"/>
                  <a:cs typeface="Segoe UI Semibold" panose="020B0702040204020203" pitchFamily="34" charset="0"/>
                </a:rPr>
                <a:t>Service natif DLT</a:t>
              </a:r>
            </a:p>
          </p:txBody>
        </p:sp>
        <p:sp>
          <p:nvSpPr>
            <p:cNvPr id="67" name="Freeform 14">
              <a:extLst>
                <a:ext uri="{FF2B5EF4-FFF2-40B4-BE49-F238E27FC236}">
                  <a16:creationId xmlns:a16="http://schemas.microsoft.com/office/drawing/2014/main" id="{A7883933-6EB5-4AC3-AF4C-AEBCB6A8B44F}"/>
                </a:ext>
              </a:extLst>
            </p:cNvPr>
            <p:cNvSpPr>
              <a:spLocks/>
            </p:cNvSpPr>
            <p:nvPr/>
          </p:nvSpPr>
          <p:spPr bwMode="auto">
            <a:xfrm>
              <a:off x="7414515" y="4431427"/>
              <a:ext cx="284366" cy="318766"/>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grpSp>
      <p:sp>
        <p:nvSpPr>
          <p:cNvPr id="68" name="Content Placeholder 77">
            <a:extLst>
              <a:ext uri="{FF2B5EF4-FFF2-40B4-BE49-F238E27FC236}">
                <a16:creationId xmlns:a16="http://schemas.microsoft.com/office/drawing/2014/main" id="{8584EAB9-E5C5-4DA2-A21E-BFE552610019}"/>
              </a:ext>
            </a:extLst>
          </p:cNvPr>
          <p:cNvSpPr txBox="1">
            <a:spLocks/>
          </p:cNvSpPr>
          <p:nvPr/>
        </p:nvSpPr>
        <p:spPr>
          <a:xfrm>
            <a:off x="9324043" y="5327781"/>
            <a:ext cx="881748" cy="307777"/>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Observateur DLT</a:t>
            </a:r>
          </a:p>
        </p:txBody>
      </p:sp>
      <p:sp>
        <p:nvSpPr>
          <p:cNvPr id="69" name="Freeform 75">
            <a:extLst>
              <a:ext uri="{FF2B5EF4-FFF2-40B4-BE49-F238E27FC236}">
                <a16:creationId xmlns:a16="http://schemas.microsoft.com/office/drawing/2014/main" id="{57085E10-6FAE-4618-9BF4-1F54A93A64DC}"/>
              </a:ext>
            </a:extLst>
          </p:cNvPr>
          <p:cNvSpPr>
            <a:spLocks/>
          </p:cNvSpPr>
          <p:nvPr/>
        </p:nvSpPr>
        <p:spPr bwMode="auto">
          <a:xfrm>
            <a:off x="9589924" y="4993913"/>
            <a:ext cx="318353" cy="294907"/>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0" name="Content Placeholder 77">
            <a:extLst>
              <a:ext uri="{FF2B5EF4-FFF2-40B4-BE49-F238E27FC236}">
                <a16:creationId xmlns:a16="http://schemas.microsoft.com/office/drawing/2014/main" id="{365F0D41-92ED-405C-9E01-9F3D0C01A388}"/>
              </a:ext>
            </a:extLst>
          </p:cNvPr>
          <p:cNvSpPr txBox="1">
            <a:spLocks/>
          </p:cNvSpPr>
          <p:nvPr/>
        </p:nvSpPr>
        <p:spPr>
          <a:xfrm>
            <a:off x="2599262" y="5452530"/>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IoT Hub</a:t>
            </a:r>
          </a:p>
        </p:txBody>
      </p:sp>
      <p:grpSp>
        <p:nvGrpSpPr>
          <p:cNvPr id="71" name="Group 70">
            <a:extLst>
              <a:ext uri="{FF2B5EF4-FFF2-40B4-BE49-F238E27FC236}">
                <a16:creationId xmlns:a16="http://schemas.microsoft.com/office/drawing/2014/main" id="{F3AA4A63-7096-4F95-B282-A913FBBA6657}"/>
              </a:ext>
            </a:extLst>
          </p:cNvPr>
          <p:cNvGrpSpPr/>
          <p:nvPr/>
        </p:nvGrpSpPr>
        <p:grpSpPr>
          <a:xfrm>
            <a:off x="5336246" y="5636137"/>
            <a:ext cx="224236" cy="336569"/>
            <a:chOff x="-6196013" y="1657350"/>
            <a:chExt cx="4132263" cy="6202363"/>
          </a:xfrm>
          <a:solidFill>
            <a:srgbClr val="0078D4"/>
          </a:solidFill>
        </p:grpSpPr>
        <p:sp>
          <p:nvSpPr>
            <p:cNvPr id="72" name="Freeform 46">
              <a:extLst>
                <a:ext uri="{FF2B5EF4-FFF2-40B4-BE49-F238E27FC236}">
                  <a16:creationId xmlns:a16="http://schemas.microsoft.com/office/drawing/2014/main" id="{F4FAED27-E94F-47C5-9DD6-F804D23C0DAD}"/>
                </a:ext>
              </a:extLst>
            </p:cNvPr>
            <p:cNvSpPr>
              <a:spLocks/>
            </p:cNvSpPr>
            <p:nvPr/>
          </p:nvSpPr>
          <p:spPr bwMode="auto">
            <a:xfrm>
              <a:off x="-4799013" y="6545263"/>
              <a:ext cx="1317625" cy="419100"/>
            </a:xfrm>
            <a:custGeom>
              <a:avLst/>
              <a:gdLst>
                <a:gd name="T0" fmla="*/ 217 w 435"/>
                <a:gd name="T1" fmla="*/ 137 h 138"/>
                <a:gd name="T2" fmla="*/ 21 w 435"/>
                <a:gd name="T3" fmla="*/ 138 h 138"/>
                <a:gd name="T4" fmla="*/ 1 w 435"/>
                <a:gd name="T5" fmla="*/ 116 h 138"/>
                <a:gd name="T6" fmla="*/ 1 w 435"/>
                <a:gd name="T7" fmla="*/ 16 h 138"/>
                <a:gd name="T8" fmla="*/ 18 w 435"/>
                <a:gd name="T9" fmla="*/ 0 h 138"/>
                <a:gd name="T10" fmla="*/ 417 w 435"/>
                <a:gd name="T11" fmla="*/ 0 h 138"/>
                <a:gd name="T12" fmla="*/ 434 w 435"/>
                <a:gd name="T13" fmla="*/ 16 h 138"/>
                <a:gd name="T14" fmla="*/ 434 w 435"/>
                <a:gd name="T15" fmla="*/ 122 h 138"/>
                <a:gd name="T16" fmla="*/ 419 w 435"/>
                <a:gd name="T17" fmla="*/ 137 h 138"/>
                <a:gd name="T18" fmla="*/ 217 w 435"/>
                <a:gd name="T19"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138">
                  <a:moveTo>
                    <a:pt x="217" y="137"/>
                  </a:moveTo>
                  <a:cubicBezTo>
                    <a:pt x="152" y="137"/>
                    <a:pt x="86" y="136"/>
                    <a:pt x="21" y="138"/>
                  </a:cubicBezTo>
                  <a:cubicBezTo>
                    <a:pt x="4" y="138"/>
                    <a:pt x="0" y="132"/>
                    <a:pt x="1" y="116"/>
                  </a:cubicBezTo>
                  <a:cubicBezTo>
                    <a:pt x="2" y="83"/>
                    <a:pt x="2" y="50"/>
                    <a:pt x="1" y="16"/>
                  </a:cubicBezTo>
                  <a:cubicBezTo>
                    <a:pt x="0" y="3"/>
                    <a:pt x="5" y="0"/>
                    <a:pt x="18" y="0"/>
                  </a:cubicBezTo>
                  <a:cubicBezTo>
                    <a:pt x="151" y="0"/>
                    <a:pt x="284" y="0"/>
                    <a:pt x="417" y="0"/>
                  </a:cubicBezTo>
                  <a:cubicBezTo>
                    <a:pt x="429" y="0"/>
                    <a:pt x="435" y="2"/>
                    <a:pt x="434" y="16"/>
                  </a:cubicBezTo>
                  <a:cubicBezTo>
                    <a:pt x="433" y="51"/>
                    <a:pt x="433" y="86"/>
                    <a:pt x="434" y="122"/>
                  </a:cubicBezTo>
                  <a:cubicBezTo>
                    <a:pt x="435" y="134"/>
                    <a:pt x="431" y="137"/>
                    <a:pt x="419" y="137"/>
                  </a:cubicBezTo>
                  <a:cubicBezTo>
                    <a:pt x="351" y="137"/>
                    <a:pt x="284" y="137"/>
                    <a:pt x="21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3" name="Freeform 47">
              <a:extLst>
                <a:ext uri="{FF2B5EF4-FFF2-40B4-BE49-F238E27FC236}">
                  <a16:creationId xmlns:a16="http://schemas.microsoft.com/office/drawing/2014/main" id="{3F1A6A30-431A-40B0-8408-6D3613BBE12F}"/>
                </a:ext>
              </a:extLst>
            </p:cNvPr>
            <p:cNvSpPr>
              <a:spLocks/>
            </p:cNvSpPr>
            <p:nvPr/>
          </p:nvSpPr>
          <p:spPr bwMode="auto">
            <a:xfrm>
              <a:off x="-4795838" y="7423150"/>
              <a:ext cx="1301750" cy="436563"/>
            </a:xfrm>
            <a:custGeom>
              <a:avLst/>
              <a:gdLst>
                <a:gd name="T0" fmla="*/ 0 w 430"/>
                <a:gd name="T1" fmla="*/ 0 h 144"/>
                <a:gd name="T2" fmla="*/ 22 w 430"/>
                <a:gd name="T3" fmla="*/ 0 h 144"/>
                <a:gd name="T4" fmla="*/ 430 w 430"/>
                <a:gd name="T5" fmla="*/ 0 h 144"/>
                <a:gd name="T6" fmla="*/ 395 w 430"/>
                <a:gd name="T7" fmla="*/ 36 h 144"/>
                <a:gd name="T8" fmla="*/ 306 w 430"/>
                <a:gd name="T9" fmla="*/ 133 h 144"/>
                <a:gd name="T10" fmla="*/ 282 w 430"/>
                <a:gd name="T11" fmla="*/ 144 h 144"/>
                <a:gd name="T12" fmla="*/ 148 w 430"/>
                <a:gd name="T13" fmla="*/ 144 h 144"/>
                <a:gd name="T14" fmla="*/ 127 w 430"/>
                <a:gd name="T15" fmla="*/ 136 h 144"/>
                <a:gd name="T16" fmla="*/ 0 w 430"/>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144">
                  <a:moveTo>
                    <a:pt x="0" y="0"/>
                  </a:moveTo>
                  <a:cubicBezTo>
                    <a:pt x="10" y="0"/>
                    <a:pt x="16" y="0"/>
                    <a:pt x="22" y="0"/>
                  </a:cubicBezTo>
                  <a:cubicBezTo>
                    <a:pt x="156" y="0"/>
                    <a:pt x="291" y="0"/>
                    <a:pt x="430" y="0"/>
                  </a:cubicBezTo>
                  <a:cubicBezTo>
                    <a:pt x="417" y="14"/>
                    <a:pt x="406" y="25"/>
                    <a:pt x="395" y="36"/>
                  </a:cubicBezTo>
                  <a:cubicBezTo>
                    <a:pt x="365" y="69"/>
                    <a:pt x="335" y="101"/>
                    <a:pt x="306" y="133"/>
                  </a:cubicBezTo>
                  <a:cubicBezTo>
                    <a:pt x="299" y="140"/>
                    <a:pt x="292" y="144"/>
                    <a:pt x="282" y="144"/>
                  </a:cubicBezTo>
                  <a:cubicBezTo>
                    <a:pt x="237" y="143"/>
                    <a:pt x="193" y="143"/>
                    <a:pt x="148" y="144"/>
                  </a:cubicBezTo>
                  <a:cubicBezTo>
                    <a:pt x="140" y="144"/>
                    <a:pt x="133" y="143"/>
                    <a:pt x="127" y="136"/>
                  </a:cubicBezTo>
                  <a:cubicBezTo>
                    <a:pt x="86" y="91"/>
                    <a:pt x="44" y="4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4" name="Freeform 48">
              <a:extLst>
                <a:ext uri="{FF2B5EF4-FFF2-40B4-BE49-F238E27FC236}">
                  <a16:creationId xmlns:a16="http://schemas.microsoft.com/office/drawing/2014/main" id="{E5353EEE-1F1D-40FE-8B4F-DEAA9B602470}"/>
                </a:ext>
              </a:extLst>
            </p:cNvPr>
            <p:cNvSpPr>
              <a:spLocks/>
            </p:cNvSpPr>
            <p:nvPr/>
          </p:nvSpPr>
          <p:spPr bwMode="auto">
            <a:xfrm>
              <a:off x="-3824288" y="3776663"/>
              <a:ext cx="442913" cy="442913"/>
            </a:xfrm>
            <a:custGeom>
              <a:avLst/>
              <a:gdLst>
                <a:gd name="T0" fmla="*/ 104 w 146"/>
                <a:gd name="T1" fmla="*/ 14 h 146"/>
                <a:gd name="T2" fmla="*/ 24 w 146"/>
                <a:gd name="T3" fmla="*/ 27 h 146"/>
                <a:gd name="T4" fmla="*/ 0 w 146"/>
                <a:gd name="T5" fmla="*/ 100 h 146"/>
                <a:gd name="T6" fmla="*/ 46 w 146"/>
                <a:gd name="T7" fmla="*/ 145 h 146"/>
                <a:gd name="T8" fmla="*/ 80 w 146"/>
                <a:gd name="T9" fmla="*/ 145 h 146"/>
                <a:gd name="T10" fmla="*/ 140 w 146"/>
                <a:gd name="T11" fmla="*/ 90 h 146"/>
                <a:gd name="T12" fmla="*/ 104 w 146"/>
                <a:gd name="T13" fmla="*/ 14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104" y="14"/>
                  </a:moveTo>
                  <a:cubicBezTo>
                    <a:pt x="78" y="0"/>
                    <a:pt x="46" y="5"/>
                    <a:pt x="24" y="27"/>
                  </a:cubicBezTo>
                  <a:cubicBezTo>
                    <a:pt x="2" y="47"/>
                    <a:pt x="0" y="73"/>
                    <a:pt x="0" y="100"/>
                  </a:cubicBezTo>
                  <a:cubicBezTo>
                    <a:pt x="1" y="146"/>
                    <a:pt x="1" y="146"/>
                    <a:pt x="46" y="145"/>
                  </a:cubicBezTo>
                  <a:cubicBezTo>
                    <a:pt x="57" y="145"/>
                    <a:pt x="69" y="146"/>
                    <a:pt x="80" y="145"/>
                  </a:cubicBezTo>
                  <a:cubicBezTo>
                    <a:pt x="109" y="142"/>
                    <a:pt x="135" y="118"/>
                    <a:pt x="140" y="90"/>
                  </a:cubicBezTo>
                  <a:cubicBezTo>
                    <a:pt x="146" y="58"/>
                    <a:pt x="132" y="28"/>
                    <a:pt x="1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5" name="Freeform 49">
              <a:extLst>
                <a:ext uri="{FF2B5EF4-FFF2-40B4-BE49-F238E27FC236}">
                  <a16:creationId xmlns:a16="http://schemas.microsoft.com/office/drawing/2014/main" id="{2B329942-CBB0-484C-95B2-0A5B2531944C}"/>
                </a:ext>
              </a:extLst>
            </p:cNvPr>
            <p:cNvSpPr>
              <a:spLocks/>
            </p:cNvSpPr>
            <p:nvPr/>
          </p:nvSpPr>
          <p:spPr bwMode="auto">
            <a:xfrm>
              <a:off x="-4959350" y="3773488"/>
              <a:ext cx="454025" cy="446088"/>
            </a:xfrm>
            <a:custGeom>
              <a:avLst/>
              <a:gdLst>
                <a:gd name="T0" fmla="*/ 52 w 150"/>
                <a:gd name="T1" fmla="*/ 10 h 147"/>
                <a:gd name="T2" fmla="*/ 4 w 150"/>
                <a:gd name="T3" fmla="*/ 83 h 147"/>
                <a:gd name="T4" fmla="*/ 66 w 150"/>
                <a:gd name="T5" fmla="*/ 146 h 147"/>
                <a:gd name="T6" fmla="*/ 100 w 150"/>
                <a:gd name="T7" fmla="*/ 146 h 147"/>
                <a:gd name="T8" fmla="*/ 100 w 150"/>
                <a:gd name="T9" fmla="*/ 147 h 147"/>
                <a:gd name="T10" fmla="*/ 132 w 150"/>
                <a:gd name="T11" fmla="*/ 147 h 147"/>
                <a:gd name="T12" fmla="*/ 143 w 150"/>
                <a:gd name="T13" fmla="*/ 140 h 147"/>
                <a:gd name="T14" fmla="*/ 132 w 150"/>
                <a:gd name="T15" fmla="*/ 42 h 147"/>
                <a:gd name="T16" fmla="*/ 52 w 150"/>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47">
                  <a:moveTo>
                    <a:pt x="52" y="10"/>
                  </a:moveTo>
                  <a:cubicBezTo>
                    <a:pt x="22" y="21"/>
                    <a:pt x="0" y="53"/>
                    <a:pt x="4" y="83"/>
                  </a:cubicBezTo>
                  <a:cubicBezTo>
                    <a:pt x="8" y="115"/>
                    <a:pt x="35" y="143"/>
                    <a:pt x="66" y="146"/>
                  </a:cubicBezTo>
                  <a:cubicBezTo>
                    <a:pt x="77" y="147"/>
                    <a:pt x="89" y="146"/>
                    <a:pt x="100" y="146"/>
                  </a:cubicBezTo>
                  <a:cubicBezTo>
                    <a:pt x="100" y="146"/>
                    <a:pt x="100" y="147"/>
                    <a:pt x="100" y="147"/>
                  </a:cubicBezTo>
                  <a:cubicBezTo>
                    <a:pt x="111" y="147"/>
                    <a:pt x="121" y="147"/>
                    <a:pt x="132" y="147"/>
                  </a:cubicBezTo>
                  <a:cubicBezTo>
                    <a:pt x="137" y="147"/>
                    <a:pt x="144" y="147"/>
                    <a:pt x="143" y="140"/>
                  </a:cubicBezTo>
                  <a:cubicBezTo>
                    <a:pt x="142" y="107"/>
                    <a:pt x="150" y="73"/>
                    <a:pt x="132" y="42"/>
                  </a:cubicBezTo>
                  <a:cubicBezTo>
                    <a:pt x="114" y="13"/>
                    <a:pt x="83" y="0"/>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sp>
          <p:nvSpPr>
            <p:cNvPr id="76" name="Freeform 50">
              <a:extLst>
                <a:ext uri="{FF2B5EF4-FFF2-40B4-BE49-F238E27FC236}">
                  <a16:creationId xmlns:a16="http://schemas.microsoft.com/office/drawing/2014/main" id="{91B2CAE4-3320-4EDD-8DB5-9CE3B2E3E34B}"/>
                </a:ext>
              </a:extLst>
            </p:cNvPr>
            <p:cNvSpPr>
              <a:spLocks noEditPoints="1"/>
            </p:cNvSpPr>
            <p:nvPr/>
          </p:nvSpPr>
          <p:spPr bwMode="auto">
            <a:xfrm>
              <a:off x="-6196013" y="1657350"/>
              <a:ext cx="4132263" cy="4432300"/>
            </a:xfrm>
            <a:custGeom>
              <a:avLst/>
              <a:gdLst>
                <a:gd name="T0" fmla="*/ 1331 w 1364"/>
                <a:gd name="T1" fmla="*/ 507 h 1460"/>
                <a:gd name="T2" fmla="*/ 1066 w 1364"/>
                <a:gd name="T3" fmla="*/ 107 h 1460"/>
                <a:gd name="T4" fmla="*/ 710 w 1364"/>
                <a:gd name="T5" fmla="*/ 4 h 1460"/>
                <a:gd name="T6" fmla="*/ 462 w 1364"/>
                <a:gd name="T7" fmla="*/ 27 h 1460"/>
                <a:gd name="T8" fmla="*/ 80 w 1364"/>
                <a:gd name="T9" fmla="*/ 314 h 1460"/>
                <a:gd name="T10" fmla="*/ 5 w 1364"/>
                <a:gd name="T11" fmla="*/ 580 h 1460"/>
                <a:gd name="T12" fmla="*/ 65 w 1364"/>
                <a:gd name="T13" fmla="*/ 849 h 1460"/>
                <a:gd name="T14" fmla="*/ 196 w 1364"/>
                <a:gd name="T15" fmla="*/ 1006 h 1460"/>
                <a:gd name="T16" fmla="*/ 359 w 1364"/>
                <a:gd name="T17" fmla="*/ 1236 h 1460"/>
                <a:gd name="T18" fmla="*/ 437 w 1364"/>
                <a:gd name="T19" fmla="*/ 1430 h 1460"/>
                <a:gd name="T20" fmla="*/ 476 w 1364"/>
                <a:gd name="T21" fmla="*/ 1459 h 1460"/>
                <a:gd name="T22" fmla="*/ 668 w 1364"/>
                <a:gd name="T23" fmla="*/ 1459 h 1460"/>
                <a:gd name="T24" fmla="*/ 862 w 1364"/>
                <a:gd name="T25" fmla="*/ 1459 h 1460"/>
                <a:gd name="T26" fmla="*/ 899 w 1364"/>
                <a:gd name="T27" fmla="*/ 1432 h 1460"/>
                <a:gd name="T28" fmla="*/ 1011 w 1364"/>
                <a:gd name="T29" fmla="*/ 1182 h 1460"/>
                <a:gd name="T30" fmla="*/ 1153 w 1364"/>
                <a:gd name="T31" fmla="*/ 998 h 1460"/>
                <a:gd name="T32" fmla="*/ 1331 w 1364"/>
                <a:gd name="T33" fmla="*/ 507 h 1460"/>
                <a:gd name="T34" fmla="*/ 859 w 1364"/>
                <a:gd name="T35" fmla="*/ 922 h 1460"/>
                <a:gd name="T36" fmla="*/ 803 w 1364"/>
                <a:gd name="T37" fmla="*/ 922 h 1460"/>
                <a:gd name="T38" fmla="*/ 783 w 1364"/>
                <a:gd name="T39" fmla="*/ 942 h 1460"/>
                <a:gd name="T40" fmla="*/ 784 w 1364"/>
                <a:gd name="T41" fmla="*/ 1412 h 1460"/>
                <a:gd name="T42" fmla="*/ 758 w 1364"/>
                <a:gd name="T43" fmla="*/ 1439 h 1460"/>
                <a:gd name="T44" fmla="*/ 707 w 1364"/>
                <a:gd name="T45" fmla="*/ 1436 h 1460"/>
                <a:gd name="T46" fmla="*/ 703 w 1364"/>
                <a:gd name="T47" fmla="*/ 1384 h 1460"/>
                <a:gd name="T48" fmla="*/ 703 w 1364"/>
                <a:gd name="T49" fmla="*/ 1180 h 1460"/>
                <a:gd name="T50" fmla="*/ 704 w 1364"/>
                <a:gd name="T51" fmla="*/ 940 h 1460"/>
                <a:gd name="T52" fmla="*/ 685 w 1364"/>
                <a:gd name="T53" fmla="*/ 922 h 1460"/>
                <a:gd name="T54" fmla="*/ 634 w 1364"/>
                <a:gd name="T55" fmla="*/ 972 h 1460"/>
                <a:gd name="T56" fmla="*/ 633 w 1364"/>
                <a:gd name="T57" fmla="*/ 1410 h 1460"/>
                <a:gd name="T58" fmla="*/ 607 w 1364"/>
                <a:gd name="T59" fmla="*/ 1435 h 1460"/>
                <a:gd name="T60" fmla="*/ 571 w 1364"/>
                <a:gd name="T61" fmla="*/ 1435 h 1460"/>
                <a:gd name="T62" fmla="*/ 552 w 1364"/>
                <a:gd name="T63" fmla="*/ 1415 h 1460"/>
                <a:gd name="T64" fmla="*/ 552 w 1364"/>
                <a:gd name="T65" fmla="*/ 1008 h 1460"/>
                <a:gd name="T66" fmla="*/ 552 w 1364"/>
                <a:gd name="T67" fmla="*/ 936 h 1460"/>
                <a:gd name="T68" fmla="*/ 538 w 1364"/>
                <a:gd name="T69" fmla="*/ 922 h 1460"/>
                <a:gd name="T70" fmla="*/ 457 w 1364"/>
                <a:gd name="T71" fmla="*/ 919 h 1460"/>
                <a:gd name="T72" fmla="*/ 331 w 1364"/>
                <a:gd name="T73" fmla="*/ 759 h 1460"/>
                <a:gd name="T74" fmla="*/ 472 w 1364"/>
                <a:gd name="T75" fmla="*/ 620 h 1460"/>
                <a:gd name="T76" fmla="*/ 633 w 1364"/>
                <a:gd name="T77" fmla="*/ 774 h 1460"/>
                <a:gd name="T78" fmla="*/ 633 w 1364"/>
                <a:gd name="T79" fmla="*/ 826 h 1460"/>
                <a:gd name="T80" fmla="*/ 647 w 1364"/>
                <a:gd name="T81" fmla="*/ 840 h 1460"/>
                <a:gd name="T82" fmla="*/ 703 w 1364"/>
                <a:gd name="T83" fmla="*/ 787 h 1460"/>
                <a:gd name="T84" fmla="*/ 828 w 1364"/>
                <a:gd name="T85" fmla="*/ 622 h 1460"/>
                <a:gd name="T86" fmla="*/ 1003 w 1364"/>
                <a:gd name="T87" fmla="*/ 746 h 1460"/>
                <a:gd name="T88" fmla="*/ 859 w 1364"/>
                <a:gd name="T89" fmla="*/ 9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4" h="1460">
                  <a:moveTo>
                    <a:pt x="1331" y="507"/>
                  </a:moveTo>
                  <a:cubicBezTo>
                    <a:pt x="1303" y="334"/>
                    <a:pt x="1210" y="203"/>
                    <a:pt x="1066" y="107"/>
                  </a:cubicBezTo>
                  <a:cubicBezTo>
                    <a:pt x="958" y="36"/>
                    <a:pt x="836" y="10"/>
                    <a:pt x="710" y="4"/>
                  </a:cubicBezTo>
                  <a:cubicBezTo>
                    <a:pt x="627" y="0"/>
                    <a:pt x="543" y="5"/>
                    <a:pt x="462" y="27"/>
                  </a:cubicBezTo>
                  <a:cubicBezTo>
                    <a:pt x="296" y="71"/>
                    <a:pt x="167" y="165"/>
                    <a:pt x="80" y="314"/>
                  </a:cubicBezTo>
                  <a:cubicBezTo>
                    <a:pt x="32" y="396"/>
                    <a:pt x="10" y="485"/>
                    <a:pt x="5" y="580"/>
                  </a:cubicBezTo>
                  <a:cubicBezTo>
                    <a:pt x="0" y="676"/>
                    <a:pt x="19" y="765"/>
                    <a:pt x="65" y="849"/>
                  </a:cubicBezTo>
                  <a:cubicBezTo>
                    <a:pt x="98" y="909"/>
                    <a:pt x="143" y="961"/>
                    <a:pt x="196" y="1006"/>
                  </a:cubicBezTo>
                  <a:cubicBezTo>
                    <a:pt x="269" y="1069"/>
                    <a:pt x="316" y="1152"/>
                    <a:pt x="359" y="1236"/>
                  </a:cubicBezTo>
                  <a:cubicBezTo>
                    <a:pt x="390" y="1298"/>
                    <a:pt x="420" y="1362"/>
                    <a:pt x="437" y="1430"/>
                  </a:cubicBezTo>
                  <a:cubicBezTo>
                    <a:pt x="442" y="1449"/>
                    <a:pt x="452" y="1460"/>
                    <a:pt x="476" y="1459"/>
                  </a:cubicBezTo>
                  <a:cubicBezTo>
                    <a:pt x="540" y="1457"/>
                    <a:pt x="604" y="1459"/>
                    <a:pt x="668" y="1459"/>
                  </a:cubicBezTo>
                  <a:cubicBezTo>
                    <a:pt x="733" y="1459"/>
                    <a:pt x="797" y="1457"/>
                    <a:pt x="862" y="1459"/>
                  </a:cubicBezTo>
                  <a:cubicBezTo>
                    <a:pt x="884" y="1460"/>
                    <a:pt x="894" y="1450"/>
                    <a:pt x="899" y="1432"/>
                  </a:cubicBezTo>
                  <a:cubicBezTo>
                    <a:pt x="925" y="1344"/>
                    <a:pt x="966" y="1262"/>
                    <a:pt x="1011" y="1182"/>
                  </a:cubicBezTo>
                  <a:cubicBezTo>
                    <a:pt x="1050" y="1114"/>
                    <a:pt x="1094" y="1051"/>
                    <a:pt x="1153" y="998"/>
                  </a:cubicBezTo>
                  <a:cubicBezTo>
                    <a:pt x="1300" y="867"/>
                    <a:pt x="1364" y="704"/>
                    <a:pt x="1331" y="507"/>
                  </a:cubicBezTo>
                  <a:close/>
                  <a:moveTo>
                    <a:pt x="859" y="922"/>
                  </a:moveTo>
                  <a:cubicBezTo>
                    <a:pt x="840" y="922"/>
                    <a:pt x="821" y="923"/>
                    <a:pt x="803" y="922"/>
                  </a:cubicBezTo>
                  <a:cubicBezTo>
                    <a:pt x="786" y="920"/>
                    <a:pt x="783" y="927"/>
                    <a:pt x="783" y="942"/>
                  </a:cubicBezTo>
                  <a:cubicBezTo>
                    <a:pt x="784" y="1099"/>
                    <a:pt x="784" y="1255"/>
                    <a:pt x="784" y="1412"/>
                  </a:cubicBezTo>
                  <a:cubicBezTo>
                    <a:pt x="784" y="1439"/>
                    <a:pt x="784" y="1439"/>
                    <a:pt x="758" y="1439"/>
                  </a:cubicBezTo>
                  <a:cubicBezTo>
                    <a:pt x="740" y="1438"/>
                    <a:pt x="718" y="1444"/>
                    <a:pt x="707" y="1436"/>
                  </a:cubicBezTo>
                  <a:cubicBezTo>
                    <a:pt x="695" y="1425"/>
                    <a:pt x="704" y="1402"/>
                    <a:pt x="703" y="1384"/>
                  </a:cubicBezTo>
                  <a:cubicBezTo>
                    <a:pt x="703" y="1316"/>
                    <a:pt x="703" y="1248"/>
                    <a:pt x="703" y="1180"/>
                  </a:cubicBezTo>
                  <a:cubicBezTo>
                    <a:pt x="703" y="1100"/>
                    <a:pt x="703" y="1020"/>
                    <a:pt x="704" y="940"/>
                  </a:cubicBezTo>
                  <a:cubicBezTo>
                    <a:pt x="704" y="925"/>
                    <a:pt x="699" y="922"/>
                    <a:pt x="685" y="922"/>
                  </a:cubicBezTo>
                  <a:cubicBezTo>
                    <a:pt x="634" y="922"/>
                    <a:pt x="634" y="922"/>
                    <a:pt x="634" y="972"/>
                  </a:cubicBezTo>
                  <a:cubicBezTo>
                    <a:pt x="634" y="1118"/>
                    <a:pt x="634" y="1264"/>
                    <a:pt x="633" y="1410"/>
                  </a:cubicBezTo>
                  <a:cubicBezTo>
                    <a:pt x="633" y="1439"/>
                    <a:pt x="636" y="1435"/>
                    <a:pt x="607" y="1435"/>
                  </a:cubicBezTo>
                  <a:cubicBezTo>
                    <a:pt x="595" y="1435"/>
                    <a:pt x="583" y="1434"/>
                    <a:pt x="571" y="1435"/>
                  </a:cubicBezTo>
                  <a:cubicBezTo>
                    <a:pt x="555" y="1437"/>
                    <a:pt x="552" y="1431"/>
                    <a:pt x="552" y="1415"/>
                  </a:cubicBezTo>
                  <a:cubicBezTo>
                    <a:pt x="552" y="1279"/>
                    <a:pt x="552" y="1144"/>
                    <a:pt x="552" y="1008"/>
                  </a:cubicBezTo>
                  <a:cubicBezTo>
                    <a:pt x="552" y="984"/>
                    <a:pt x="552" y="960"/>
                    <a:pt x="552" y="936"/>
                  </a:cubicBezTo>
                  <a:cubicBezTo>
                    <a:pt x="552" y="925"/>
                    <a:pt x="549" y="922"/>
                    <a:pt x="538" y="922"/>
                  </a:cubicBezTo>
                  <a:cubicBezTo>
                    <a:pt x="511" y="921"/>
                    <a:pt x="484" y="925"/>
                    <a:pt x="457" y="919"/>
                  </a:cubicBezTo>
                  <a:cubicBezTo>
                    <a:pt x="380" y="903"/>
                    <a:pt x="327" y="835"/>
                    <a:pt x="331" y="759"/>
                  </a:cubicBezTo>
                  <a:cubicBezTo>
                    <a:pt x="335" y="688"/>
                    <a:pt x="396" y="626"/>
                    <a:pt x="472" y="620"/>
                  </a:cubicBezTo>
                  <a:cubicBezTo>
                    <a:pt x="552" y="614"/>
                    <a:pt x="632" y="677"/>
                    <a:pt x="633" y="774"/>
                  </a:cubicBezTo>
                  <a:cubicBezTo>
                    <a:pt x="634" y="791"/>
                    <a:pt x="634" y="809"/>
                    <a:pt x="633" y="826"/>
                  </a:cubicBezTo>
                  <a:cubicBezTo>
                    <a:pt x="633" y="836"/>
                    <a:pt x="636" y="840"/>
                    <a:pt x="647" y="840"/>
                  </a:cubicBezTo>
                  <a:cubicBezTo>
                    <a:pt x="703" y="844"/>
                    <a:pt x="703" y="844"/>
                    <a:pt x="703" y="787"/>
                  </a:cubicBezTo>
                  <a:cubicBezTo>
                    <a:pt x="703" y="702"/>
                    <a:pt x="752" y="638"/>
                    <a:pt x="828" y="622"/>
                  </a:cubicBezTo>
                  <a:cubicBezTo>
                    <a:pt x="906" y="607"/>
                    <a:pt x="988" y="664"/>
                    <a:pt x="1003" y="746"/>
                  </a:cubicBezTo>
                  <a:cubicBezTo>
                    <a:pt x="1019" y="833"/>
                    <a:pt x="948" y="920"/>
                    <a:pt x="85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grpSp>
      <p:sp>
        <p:nvSpPr>
          <p:cNvPr id="77" name="Content Placeholder 77">
            <a:extLst>
              <a:ext uri="{FF2B5EF4-FFF2-40B4-BE49-F238E27FC236}">
                <a16:creationId xmlns:a16="http://schemas.microsoft.com/office/drawing/2014/main" id="{C71A7DDC-F988-489F-81C5-BC91E6DED2B2}"/>
              </a:ext>
            </a:extLst>
          </p:cNvPr>
          <p:cNvSpPr txBox="1">
            <a:spLocks/>
          </p:cNvSpPr>
          <p:nvPr/>
        </p:nvSpPr>
        <p:spPr>
          <a:xfrm>
            <a:off x="5626095" y="5727477"/>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Application Insights</a:t>
            </a:r>
          </a:p>
        </p:txBody>
      </p:sp>
      <p:sp>
        <p:nvSpPr>
          <p:cNvPr id="78" name="Rectangle 77">
            <a:extLst>
              <a:ext uri="{FF2B5EF4-FFF2-40B4-BE49-F238E27FC236}">
                <a16:creationId xmlns:a16="http://schemas.microsoft.com/office/drawing/2014/main" id="{40E4599F-B1BD-4ABC-B348-2F94B93C914D}"/>
              </a:ext>
            </a:extLst>
          </p:cNvPr>
          <p:cNvSpPr/>
          <p:nvPr/>
        </p:nvSpPr>
        <p:spPr bwMode="auto">
          <a:xfrm>
            <a:off x="5171643" y="5549947"/>
            <a:ext cx="2194144" cy="508949"/>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a:ln>
                <a:noFill/>
              </a:ln>
              <a:solidFill>
                <a:srgbClr val="002050"/>
              </a:solidFill>
              <a:effectLst/>
              <a:uLnTx/>
              <a:uFillTx/>
              <a:latin typeface="Segoe UI Semibold"/>
              <a:ea typeface="+mn-ea"/>
              <a:cs typeface="+mn-cs"/>
            </a:endParaRPr>
          </a:p>
        </p:txBody>
      </p:sp>
      <p:cxnSp>
        <p:nvCxnSpPr>
          <p:cNvPr id="79" name="Straight Connector 78">
            <a:extLst>
              <a:ext uri="{FF2B5EF4-FFF2-40B4-BE49-F238E27FC236}">
                <a16:creationId xmlns:a16="http://schemas.microsoft.com/office/drawing/2014/main" id="{8898B481-98D8-4244-B00F-1A34E1B3CD10}"/>
              </a:ext>
            </a:extLst>
          </p:cNvPr>
          <p:cNvCxnSpPr>
            <a:cxnSpLocks/>
          </p:cNvCxnSpPr>
          <p:nvPr/>
        </p:nvCxnSpPr>
        <p:spPr>
          <a:xfrm flipH="1">
            <a:off x="6261250" y="3748741"/>
            <a:ext cx="884276" cy="0"/>
          </a:xfrm>
          <a:prstGeom prst="line">
            <a:avLst/>
          </a:prstGeom>
          <a:noFill/>
          <a:ln w="25400" cap="flat" cmpd="sng" algn="ctr">
            <a:solidFill>
              <a:srgbClr val="002050"/>
            </a:solidFill>
            <a:prstDash val="sysDot"/>
            <a:headEnd type="triangle" w="med" len="med"/>
            <a:tailEnd type="none" w="lg" len="lg"/>
          </a:ln>
          <a:effectLst/>
        </p:spPr>
      </p:cxnSp>
      <p:cxnSp>
        <p:nvCxnSpPr>
          <p:cNvPr id="80" name="Straight Connector 79">
            <a:extLst>
              <a:ext uri="{FF2B5EF4-FFF2-40B4-BE49-F238E27FC236}">
                <a16:creationId xmlns:a16="http://schemas.microsoft.com/office/drawing/2014/main" id="{90870E10-2CF4-47E4-B0C4-5244F20A6222}"/>
              </a:ext>
            </a:extLst>
          </p:cNvPr>
          <p:cNvCxnSpPr>
            <a:cxnSpLocks/>
          </p:cNvCxnSpPr>
          <p:nvPr/>
        </p:nvCxnSpPr>
        <p:spPr>
          <a:xfrm flipH="1">
            <a:off x="6261250" y="3113741"/>
            <a:ext cx="884276" cy="0"/>
          </a:xfrm>
          <a:prstGeom prst="line">
            <a:avLst/>
          </a:prstGeom>
          <a:noFill/>
          <a:ln w="25400" cap="flat" cmpd="sng" algn="ctr">
            <a:solidFill>
              <a:srgbClr val="002050"/>
            </a:solidFill>
            <a:prstDash val="sysDot"/>
            <a:headEnd type="triangle" w="med" len="med"/>
            <a:tailEnd type="none" w="lg" len="lg"/>
          </a:ln>
          <a:effectLst/>
        </p:spPr>
      </p:cxnSp>
      <p:cxnSp>
        <p:nvCxnSpPr>
          <p:cNvPr id="81" name="Straight Connector 80">
            <a:extLst>
              <a:ext uri="{FF2B5EF4-FFF2-40B4-BE49-F238E27FC236}">
                <a16:creationId xmlns:a16="http://schemas.microsoft.com/office/drawing/2014/main" id="{99B83351-A154-44B6-8863-835811D7A3C0}"/>
              </a:ext>
            </a:extLst>
          </p:cNvPr>
          <p:cNvCxnSpPr>
            <a:cxnSpLocks/>
          </p:cNvCxnSpPr>
          <p:nvPr/>
        </p:nvCxnSpPr>
        <p:spPr>
          <a:xfrm flipH="1">
            <a:off x="6261250" y="4317973"/>
            <a:ext cx="884276" cy="0"/>
          </a:xfrm>
          <a:prstGeom prst="line">
            <a:avLst/>
          </a:prstGeom>
          <a:noFill/>
          <a:ln w="25400" cap="flat" cmpd="sng" algn="ctr">
            <a:solidFill>
              <a:srgbClr val="002050"/>
            </a:solidFill>
            <a:prstDash val="sysDot"/>
            <a:headEnd type="triangle" w="med" len="med"/>
            <a:tailEnd type="none" w="lg" len="lg"/>
          </a:ln>
          <a:effectLst/>
        </p:spPr>
      </p:cxnSp>
      <p:cxnSp>
        <p:nvCxnSpPr>
          <p:cNvPr id="82" name="Straight Connector 81">
            <a:extLst>
              <a:ext uri="{FF2B5EF4-FFF2-40B4-BE49-F238E27FC236}">
                <a16:creationId xmlns:a16="http://schemas.microsoft.com/office/drawing/2014/main" id="{C1612FB3-1E4C-453F-BC58-ED9B452F8DEF}"/>
              </a:ext>
            </a:extLst>
          </p:cNvPr>
          <p:cNvCxnSpPr>
            <a:cxnSpLocks/>
          </p:cNvCxnSpPr>
          <p:nvPr/>
        </p:nvCxnSpPr>
        <p:spPr>
          <a:xfrm flipH="1">
            <a:off x="4754660" y="3824941"/>
            <a:ext cx="678180" cy="0"/>
          </a:xfrm>
          <a:prstGeom prst="line">
            <a:avLst/>
          </a:prstGeom>
          <a:noFill/>
          <a:ln w="25400" cap="flat" cmpd="sng" algn="ctr">
            <a:solidFill>
              <a:srgbClr val="002050"/>
            </a:solidFill>
            <a:prstDash val="sysDot"/>
            <a:headEnd type="triangle" w="med" len="med"/>
            <a:tailEnd type="none" w="med" len="med"/>
          </a:ln>
          <a:effectLst/>
        </p:spPr>
      </p:cxnSp>
      <p:cxnSp>
        <p:nvCxnSpPr>
          <p:cNvPr id="83" name="Straight Connector 82">
            <a:extLst>
              <a:ext uri="{FF2B5EF4-FFF2-40B4-BE49-F238E27FC236}">
                <a16:creationId xmlns:a16="http://schemas.microsoft.com/office/drawing/2014/main" id="{FC7D8522-6C5C-4F9B-A2D0-4332165BB602}"/>
              </a:ext>
            </a:extLst>
          </p:cNvPr>
          <p:cNvCxnSpPr>
            <a:cxnSpLocks/>
          </p:cNvCxnSpPr>
          <p:nvPr/>
        </p:nvCxnSpPr>
        <p:spPr>
          <a:xfrm flipH="1">
            <a:off x="3576107" y="3824941"/>
            <a:ext cx="550447" cy="0"/>
          </a:xfrm>
          <a:prstGeom prst="line">
            <a:avLst/>
          </a:prstGeom>
          <a:noFill/>
          <a:ln w="25400" cap="flat" cmpd="sng" algn="ctr">
            <a:solidFill>
              <a:srgbClr val="002050"/>
            </a:solidFill>
            <a:prstDash val="sysDot"/>
            <a:headEnd type="triangle" w="med" len="med"/>
            <a:tailEnd type="none" w="med" len="med"/>
          </a:ln>
          <a:effectLst/>
        </p:spPr>
      </p:cxnSp>
      <p:cxnSp>
        <p:nvCxnSpPr>
          <p:cNvPr id="84" name="Straight Connector 83">
            <a:extLst>
              <a:ext uri="{FF2B5EF4-FFF2-40B4-BE49-F238E27FC236}">
                <a16:creationId xmlns:a16="http://schemas.microsoft.com/office/drawing/2014/main" id="{348D9C0E-C6B2-4059-8285-A4B2E2ED2898}"/>
              </a:ext>
            </a:extLst>
          </p:cNvPr>
          <p:cNvCxnSpPr>
            <a:cxnSpLocks/>
          </p:cNvCxnSpPr>
          <p:nvPr/>
        </p:nvCxnSpPr>
        <p:spPr>
          <a:xfrm flipH="1">
            <a:off x="2139193" y="3824941"/>
            <a:ext cx="753648" cy="0"/>
          </a:xfrm>
          <a:prstGeom prst="line">
            <a:avLst/>
          </a:prstGeom>
          <a:noFill/>
          <a:ln w="25400" cap="flat" cmpd="sng" algn="ctr">
            <a:solidFill>
              <a:srgbClr val="002050"/>
            </a:solidFill>
            <a:prstDash val="sysDot"/>
            <a:headEnd type="triangle" w="med" len="med"/>
            <a:tailEnd type="triangle" w="med" len="med"/>
          </a:ln>
          <a:effectLst/>
        </p:spPr>
      </p:cxnSp>
      <p:cxnSp>
        <p:nvCxnSpPr>
          <p:cNvPr id="85" name="Straight Connector 84">
            <a:extLst>
              <a:ext uri="{FF2B5EF4-FFF2-40B4-BE49-F238E27FC236}">
                <a16:creationId xmlns:a16="http://schemas.microsoft.com/office/drawing/2014/main" id="{166ED709-E883-48B3-B4FF-200A739A9647}"/>
              </a:ext>
            </a:extLst>
          </p:cNvPr>
          <p:cNvCxnSpPr>
            <a:cxnSpLocks/>
          </p:cNvCxnSpPr>
          <p:nvPr/>
        </p:nvCxnSpPr>
        <p:spPr>
          <a:xfrm flipH="1">
            <a:off x="2139194" y="5314470"/>
            <a:ext cx="740227" cy="0"/>
          </a:xfrm>
          <a:prstGeom prst="line">
            <a:avLst/>
          </a:prstGeom>
          <a:noFill/>
          <a:ln w="25400" cap="flat" cmpd="sng" algn="ctr">
            <a:solidFill>
              <a:srgbClr val="002050"/>
            </a:solidFill>
            <a:prstDash val="sysDot"/>
            <a:headEnd type="triangle" w="med" len="med"/>
            <a:tailEnd type="none" w="med" len="med"/>
          </a:ln>
          <a:effectLst/>
        </p:spPr>
      </p:cxnSp>
      <p:cxnSp>
        <p:nvCxnSpPr>
          <p:cNvPr id="86" name="Straight Connector 232">
            <a:extLst>
              <a:ext uri="{FF2B5EF4-FFF2-40B4-BE49-F238E27FC236}">
                <a16:creationId xmlns:a16="http://schemas.microsoft.com/office/drawing/2014/main" id="{0AD66FDE-8A36-46EF-BBEC-BC3D3DC3229F}"/>
              </a:ext>
            </a:extLst>
          </p:cNvPr>
          <p:cNvCxnSpPr>
            <a:cxnSpLocks/>
            <a:stCxn id="45" idx="2"/>
            <a:endCxn id="68" idx="1"/>
          </p:cNvCxnSpPr>
          <p:nvPr/>
        </p:nvCxnSpPr>
        <p:spPr>
          <a:xfrm rot="16200000" flipH="1">
            <a:off x="6229591" y="2387217"/>
            <a:ext cx="1280759" cy="4908146"/>
          </a:xfrm>
          <a:prstGeom prst="bentConnector2">
            <a:avLst/>
          </a:prstGeom>
          <a:noFill/>
          <a:ln w="25400" cap="flat" cmpd="sng" algn="ctr">
            <a:solidFill>
              <a:srgbClr val="002050"/>
            </a:solidFill>
            <a:prstDash val="sysDot"/>
            <a:headEnd type="triangle" w="med" len="med"/>
            <a:tailEnd type="none" w="med" len="med"/>
          </a:ln>
          <a:effectLst/>
        </p:spPr>
      </p:cxnSp>
      <p:sp>
        <p:nvSpPr>
          <p:cNvPr id="87" name="Freeform: Shape 86">
            <a:extLst>
              <a:ext uri="{FF2B5EF4-FFF2-40B4-BE49-F238E27FC236}">
                <a16:creationId xmlns:a16="http://schemas.microsoft.com/office/drawing/2014/main" id="{04078EA9-8F06-46B4-BDE1-79AD41CD5208}"/>
              </a:ext>
            </a:extLst>
          </p:cNvPr>
          <p:cNvSpPr/>
          <p:nvPr/>
        </p:nvSpPr>
        <p:spPr bwMode="auto">
          <a:xfrm>
            <a:off x="3242278" y="4194777"/>
            <a:ext cx="1168060" cy="803339"/>
          </a:xfrm>
          <a:custGeom>
            <a:avLst/>
            <a:gdLst>
              <a:gd name="connsiteX0" fmla="*/ 1161143 w 1161143"/>
              <a:gd name="connsiteY0" fmla="*/ 0 h 1030514"/>
              <a:gd name="connsiteX1" fmla="*/ 1161143 w 1161143"/>
              <a:gd name="connsiteY1" fmla="*/ 508000 h 1030514"/>
              <a:gd name="connsiteX2" fmla="*/ 0 w 1161143"/>
              <a:gd name="connsiteY2" fmla="*/ 508000 h 1030514"/>
              <a:gd name="connsiteX3" fmla="*/ 0 w 1161143"/>
              <a:gd name="connsiteY3" fmla="*/ 1030514 h 1030514"/>
            </a:gdLst>
            <a:ahLst/>
            <a:cxnLst>
              <a:cxn ang="0">
                <a:pos x="connsiteX0" y="connsiteY0"/>
              </a:cxn>
              <a:cxn ang="0">
                <a:pos x="connsiteX1" y="connsiteY1"/>
              </a:cxn>
              <a:cxn ang="0">
                <a:pos x="connsiteX2" y="connsiteY2"/>
              </a:cxn>
              <a:cxn ang="0">
                <a:pos x="connsiteX3" y="connsiteY3"/>
              </a:cxn>
            </a:cxnLst>
            <a:rect l="l" t="t" r="r" b="b"/>
            <a:pathLst>
              <a:path w="1161143" h="1030514">
                <a:moveTo>
                  <a:pt x="1161143" y="0"/>
                </a:moveTo>
                <a:lnTo>
                  <a:pt x="1161143" y="508000"/>
                </a:lnTo>
                <a:lnTo>
                  <a:pt x="0" y="508000"/>
                </a:lnTo>
                <a:lnTo>
                  <a:pt x="0" y="1030514"/>
                </a:lnTo>
              </a:path>
            </a:pathLst>
          </a:custGeom>
          <a:noFill/>
          <a:ln w="25400" cap="flat" cmpd="sng" algn="ctr">
            <a:solidFill>
              <a:srgbClr val="002050"/>
            </a:solidFill>
            <a:prstDash val="sysDot"/>
            <a:headEnd type="triangl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6EA4B92A-1AC2-427B-A083-35037D3DEA4D}"/>
              </a:ext>
            </a:extLst>
          </p:cNvPr>
          <p:cNvCxnSpPr>
            <a:cxnSpLocks/>
            <a:stCxn id="66" idx="2"/>
          </p:cNvCxnSpPr>
          <p:nvPr/>
        </p:nvCxnSpPr>
        <p:spPr>
          <a:xfrm>
            <a:off x="7678406" y="4669968"/>
            <a:ext cx="0" cy="231311"/>
          </a:xfrm>
          <a:prstGeom prst="line">
            <a:avLst/>
          </a:prstGeom>
          <a:noFill/>
          <a:ln w="25400" cap="flat" cmpd="sng" algn="ctr">
            <a:solidFill>
              <a:srgbClr val="002050"/>
            </a:solidFill>
            <a:prstDash val="sysDot"/>
            <a:headEnd type="triangle" w="med" len="med"/>
            <a:tailEnd type="triangle" w="med" len="med"/>
          </a:ln>
          <a:effectLst/>
        </p:spPr>
      </p:cxnSp>
      <p:grpSp>
        <p:nvGrpSpPr>
          <p:cNvPr id="89" name="Group 88">
            <a:extLst>
              <a:ext uri="{FF2B5EF4-FFF2-40B4-BE49-F238E27FC236}">
                <a16:creationId xmlns:a16="http://schemas.microsoft.com/office/drawing/2014/main" id="{080F07D0-4210-40BA-B315-3E63176C621C}"/>
              </a:ext>
            </a:extLst>
          </p:cNvPr>
          <p:cNvGrpSpPr/>
          <p:nvPr/>
        </p:nvGrpSpPr>
        <p:grpSpPr>
          <a:xfrm>
            <a:off x="10678028" y="2284191"/>
            <a:ext cx="254554" cy="424368"/>
            <a:chOff x="1596629" y="4965982"/>
            <a:chExt cx="475674" cy="792997"/>
          </a:xfrm>
        </p:grpSpPr>
        <p:cxnSp>
          <p:nvCxnSpPr>
            <p:cNvPr id="90" name="Straight Connector 89">
              <a:extLst>
                <a:ext uri="{FF2B5EF4-FFF2-40B4-BE49-F238E27FC236}">
                  <a16:creationId xmlns:a16="http://schemas.microsoft.com/office/drawing/2014/main" id="{C774BB32-FAA0-479D-B17E-589870192020}"/>
                </a:ext>
              </a:extLst>
            </p:cNvPr>
            <p:cNvCxnSpPr>
              <a:cxnSpLocks/>
            </p:cNvCxnSpPr>
            <p:nvPr/>
          </p:nvCxnSpPr>
          <p:spPr>
            <a:xfrm flipH="1">
              <a:off x="1602223" y="4965982"/>
              <a:ext cx="224588" cy="382324"/>
            </a:xfrm>
            <a:prstGeom prst="line">
              <a:avLst/>
            </a:prstGeom>
            <a:noFill/>
            <a:ln w="15875" cap="flat" cmpd="sng" algn="ctr">
              <a:solidFill>
                <a:srgbClr val="0078D4"/>
              </a:solidFill>
              <a:prstDash val="solid"/>
              <a:headEnd type="none" w="lg" len="med"/>
              <a:tailEnd type="none" w="lg" len="med"/>
            </a:ln>
            <a:effectLst/>
          </p:spPr>
        </p:cxnSp>
        <p:cxnSp>
          <p:nvCxnSpPr>
            <p:cNvPr id="91" name="Straight Connector 90">
              <a:extLst>
                <a:ext uri="{FF2B5EF4-FFF2-40B4-BE49-F238E27FC236}">
                  <a16:creationId xmlns:a16="http://schemas.microsoft.com/office/drawing/2014/main" id="{850FBF2C-4B88-4CF7-8784-A9F8F8AFA774}"/>
                </a:ext>
              </a:extLst>
            </p:cNvPr>
            <p:cNvCxnSpPr>
              <a:cxnSpLocks/>
            </p:cNvCxnSpPr>
            <p:nvPr/>
          </p:nvCxnSpPr>
          <p:spPr>
            <a:xfrm>
              <a:off x="1826811" y="4965982"/>
              <a:ext cx="239745" cy="382324"/>
            </a:xfrm>
            <a:prstGeom prst="line">
              <a:avLst/>
            </a:prstGeom>
            <a:noFill/>
            <a:ln w="15875" cap="flat" cmpd="sng" algn="ctr">
              <a:solidFill>
                <a:srgbClr val="0078D4"/>
              </a:solid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id="{84AB8AD6-4A2E-4CAE-AF0D-45BF084F5E31}"/>
                </a:ext>
              </a:extLst>
            </p:cNvPr>
            <p:cNvCxnSpPr>
              <a:cxnSpLocks/>
            </p:cNvCxnSpPr>
            <p:nvPr/>
          </p:nvCxnSpPr>
          <p:spPr>
            <a:xfrm>
              <a:off x="1596629" y="5348306"/>
              <a:ext cx="230182" cy="134984"/>
            </a:xfrm>
            <a:prstGeom prst="line">
              <a:avLst/>
            </a:prstGeom>
            <a:noFill/>
            <a:ln w="15875" cap="flat" cmpd="sng" algn="ctr">
              <a:solidFill>
                <a:srgbClr val="0078D4"/>
              </a:solidFill>
              <a:prstDash val="solid"/>
              <a:headEnd type="none" w="lg" len="med"/>
              <a:tailEnd type="none" w="lg" len="med"/>
            </a:ln>
            <a:effectLst/>
          </p:spPr>
        </p:cxnSp>
        <p:cxnSp>
          <p:nvCxnSpPr>
            <p:cNvPr id="93" name="Straight Connector 92">
              <a:extLst>
                <a:ext uri="{FF2B5EF4-FFF2-40B4-BE49-F238E27FC236}">
                  <a16:creationId xmlns:a16="http://schemas.microsoft.com/office/drawing/2014/main" id="{B3E9EA94-F689-4DC5-86E3-27C4979C4AF3}"/>
                </a:ext>
              </a:extLst>
            </p:cNvPr>
            <p:cNvCxnSpPr>
              <a:cxnSpLocks/>
            </p:cNvCxnSpPr>
            <p:nvPr/>
          </p:nvCxnSpPr>
          <p:spPr>
            <a:xfrm flipV="1">
              <a:off x="1826811" y="5348306"/>
              <a:ext cx="245492" cy="134984"/>
            </a:xfrm>
            <a:prstGeom prst="line">
              <a:avLst/>
            </a:prstGeom>
            <a:noFill/>
            <a:ln w="15875" cap="flat" cmpd="sng" algn="ctr">
              <a:solidFill>
                <a:srgbClr val="0078D4"/>
              </a:solidFill>
              <a:prstDash val="solid"/>
              <a:headEnd type="none" w="lg" len="med"/>
              <a:tailEnd type="none" w="lg" len="med"/>
            </a:ln>
            <a:effectLst/>
          </p:spPr>
        </p:cxnSp>
        <p:cxnSp>
          <p:nvCxnSpPr>
            <p:cNvPr id="94" name="Straight Connector 93">
              <a:extLst>
                <a:ext uri="{FF2B5EF4-FFF2-40B4-BE49-F238E27FC236}">
                  <a16:creationId xmlns:a16="http://schemas.microsoft.com/office/drawing/2014/main" id="{DF9C6AE5-23EB-4577-A13C-E59588D9BBA3}"/>
                </a:ext>
              </a:extLst>
            </p:cNvPr>
            <p:cNvCxnSpPr>
              <a:cxnSpLocks/>
            </p:cNvCxnSpPr>
            <p:nvPr/>
          </p:nvCxnSpPr>
          <p:spPr>
            <a:xfrm flipV="1">
              <a:off x="1824448" y="5424521"/>
              <a:ext cx="228192" cy="334458"/>
            </a:xfrm>
            <a:prstGeom prst="line">
              <a:avLst/>
            </a:prstGeom>
            <a:noFill/>
            <a:ln w="15875" cap="flat" cmpd="sng" algn="ctr">
              <a:solidFill>
                <a:srgbClr val="0078D4"/>
              </a:solidFill>
              <a:prstDash val="solid"/>
              <a:headEnd type="none" w="lg" len="med"/>
              <a:tailEnd type="none" w="lg" len="med"/>
            </a:ln>
            <a:effectLst/>
          </p:spPr>
        </p:cxnSp>
        <p:cxnSp>
          <p:nvCxnSpPr>
            <p:cNvPr id="95" name="Straight Connector 94">
              <a:extLst>
                <a:ext uri="{FF2B5EF4-FFF2-40B4-BE49-F238E27FC236}">
                  <a16:creationId xmlns:a16="http://schemas.microsoft.com/office/drawing/2014/main" id="{21C1E13F-2AAF-4133-8ABB-1D27D0CAE84D}"/>
                </a:ext>
              </a:extLst>
            </p:cNvPr>
            <p:cNvCxnSpPr>
              <a:cxnSpLocks/>
            </p:cNvCxnSpPr>
            <p:nvPr/>
          </p:nvCxnSpPr>
          <p:spPr>
            <a:xfrm flipH="1" flipV="1">
              <a:off x="1601603" y="5419587"/>
              <a:ext cx="227119" cy="339392"/>
            </a:xfrm>
            <a:prstGeom prst="line">
              <a:avLst/>
            </a:prstGeom>
            <a:noFill/>
            <a:ln w="15875" cap="flat" cmpd="sng" algn="ctr">
              <a:solidFill>
                <a:srgbClr val="0078D4"/>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id="{C0B5734C-15A1-42C6-AE9D-855201C5B14E}"/>
                </a:ext>
              </a:extLst>
            </p:cNvPr>
            <p:cNvCxnSpPr>
              <a:cxnSpLocks/>
            </p:cNvCxnSpPr>
            <p:nvPr/>
          </p:nvCxnSpPr>
          <p:spPr>
            <a:xfrm flipH="1" flipV="1">
              <a:off x="1601605" y="5424523"/>
              <a:ext cx="227117" cy="125488"/>
            </a:xfrm>
            <a:prstGeom prst="line">
              <a:avLst/>
            </a:prstGeom>
            <a:noFill/>
            <a:ln w="15875" cap="flat" cmpd="sng" algn="ctr">
              <a:solidFill>
                <a:srgbClr val="0078D4"/>
              </a:solidFill>
              <a:prstDash val="solid"/>
              <a:headEnd type="none" w="lg" len="med"/>
              <a:tailEnd type="none" w="lg" len="med"/>
            </a:ln>
            <a:effectLst/>
          </p:spPr>
        </p:cxnSp>
        <p:cxnSp>
          <p:nvCxnSpPr>
            <p:cNvPr id="97" name="Straight Connector 96">
              <a:extLst>
                <a:ext uri="{FF2B5EF4-FFF2-40B4-BE49-F238E27FC236}">
                  <a16:creationId xmlns:a16="http://schemas.microsoft.com/office/drawing/2014/main" id="{A201F6A5-8A47-4C2E-85AE-244586A224B2}"/>
                </a:ext>
              </a:extLst>
            </p:cNvPr>
            <p:cNvCxnSpPr>
              <a:cxnSpLocks/>
            </p:cNvCxnSpPr>
            <p:nvPr/>
          </p:nvCxnSpPr>
          <p:spPr>
            <a:xfrm flipH="1">
              <a:off x="1824617" y="5423481"/>
              <a:ext cx="225207" cy="122636"/>
            </a:xfrm>
            <a:prstGeom prst="line">
              <a:avLst/>
            </a:prstGeom>
            <a:noFill/>
            <a:ln w="15875" cap="flat" cmpd="sng" algn="ctr">
              <a:solidFill>
                <a:srgbClr val="0078D4"/>
              </a:solidFill>
              <a:prstDash val="solid"/>
              <a:headEnd type="none" w="lg" len="med"/>
              <a:tailEnd type="none" w="lg" len="med"/>
            </a:ln>
            <a:effectLst/>
          </p:spPr>
        </p:cxnSp>
      </p:grpSp>
      <p:cxnSp>
        <p:nvCxnSpPr>
          <p:cNvPr id="98" name="Straight Connector 97">
            <a:extLst>
              <a:ext uri="{FF2B5EF4-FFF2-40B4-BE49-F238E27FC236}">
                <a16:creationId xmlns:a16="http://schemas.microsoft.com/office/drawing/2014/main" id="{DEC579ED-7813-4512-8721-38FE40E8AA87}"/>
              </a:ext>
            </a:extLst>
          </p:cNvPr>
          <p:cNvCxnSpPr/>
          <p:nvPr/>
        </p:nvCxnSpPr>
        <p:spPr>
          <a:xfrm>
            <a:off x="4318684" y="6420099"/>
            <a:ext cx="0" cy="479635"/>
          </a:xfrm>
          <a:prstGeom prst="line">
            <a:avLst/>
          </a:prstGeom>
          <a:noFill/>
          <a:ln w="6350" cap="rnd" cmpd="sng" algn="ctr">
            <a:solidFill>
              <a:srgbClr val="FFFFFF">
                <a:lumMod val="75000"/>
              </a:srgbClr>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0DED7F87-A0A1-492E-9CD1-009CD413FC8F}"/>
              </a:ext>
            </a:extLst>
          </p:cNvPr>
          <p:cNvCxnSpPr/>
          <p:nvPr/>
        </p:nvCxnSpPr>
        <p:spPr>
          <a:xfrm>
            <a:off x="8117790" y="6420099"/>
            <a:ext cx="0" cy="479635"/>
          </a:xfrm>
          <a:prstGeom prst="line">
            <a:avLst/>
          </a:prstGeom>
          <a:noFill/>
          <a:ln w="6350" cap="rnd" cmpd="sng" algn="ctr">
            <a:solidFill>
              <a:srgbClr val="FFFFFF">
                <a:lumMod val="75000"/>
              </a:srgbClr>
            </a:solidFill>
            <a:prstDash val="solid"/>
            <a:headEnd type="none" w="lg" len="med"/>
            <a:tailEnd type="none" w="lg" len="med"/>
          </a:ln>
          <a:effectLst/>
        </p:spPr>
      </p:cxnSp>
      <p:sp>
        <p:nvSpPr>
          <p:cNvPr id="100" name="Freeform: Shape 99">
            <a:extLst>
              <a:ext uri="{FF2B5EF4-FFF2-40B4-BE49-F238E27FC236}">
                <a16:creationId xmlns:a16="http://schemas.microsoft.com/office/drawing/2014/main" id="{A8D99BC8-D6E2-44FF-9355-0B44A18273E8}"/>
              </a:ext>
            </a:extLst>
          </p:cNvPr>
          <p:cNvSpPr/>
          <p:nvPr/>
        </p:nvSpPr>
        <p:spPr bwMode="auto">
          <a:xfrm>
            <a:off x="3207807" y="2350042"/>
            <a:ext cx="4419600" cy="1219200"/>
          </a:xfrm>
          <a:custGeom>
            <a:avLst/>
            <a:gdLst>
              <a:gd name="connsiteX0" fmla="*/ 0 w 4419600"/>
              <a:gd name="connsiteY0" fmla="*/ 1219200 h 1219200"/>
              <a:gd name="connsiteX1" fmla="*/ 0 w 4419600"/>
              <a:gd name="connsiteY1" fmla="*/ 0 h 1219200"/>
              <a:gd name="connsiteX2" fmla="*/ 4419600 w 4419600"/>
              <a:gd name="connsiteY2" fmla="*/ 0 h 1219200"/>
              <a:gd name="connsiteX3" fmla="*/ 4419600 w 4419600"/>
              <a:gd name="connsiteY3" fmla="*/ 400050 h 1219200"/>
            </a:gdLst>
            <a:ahLst/>
            <a:cxnLst>
              <a:cxn ang="0">
                <a:pos x="connsiteX0" y="connsiteY0"/>
              </a:cxn>
              <a:cxn ang="0">
                <a:pos x="connsiteX1" y="connsiteY1"/>
              </a:cxn>
              <a:cxn ang="0">
                <a:pos x="connsiteX2" y="connsiteY2"/>
              </a:cxn>
              <a:cxn ang="0">
                <a:pos x="connsiteX3" y="connsiteY3"/>
              </a:cxn>
            </a:cxnLst>
            <a:rect l="l" t="t" r="r" b="b"/>
            <a:pathLst>
              <a:path w="4419600" h="1219200">
                <a:moveTo>
                  <a:pt x="0" y="1219200"/>
                </a:moveTo>
                <a:lnTo>
                  <a:pt x="0" y="0"/>
                </a:lnTo>
                <a:lnTo>
                  <a:pt x="4419600" y="0"/>
                </a:lnTo>
                <a:lnTo>
                  <a:pt x="4419600" y="400050"/>
                </a:lnTo>
              </a:path>
            </a:pathLst>
          </a:custGeom>
          <a:noFill/>
          <a:ln w="25400" cap="flat" cmpd="sng" algn="ctr">
            <a:solidFill>
              <a:srgbClr val="002050"/>
            </a:solidFill>
            <a:prstDash val="sysDot"/>
            <a:headEnd type="triangl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7B4AD81-F08E-4249-8F8F-C7CED51562B0}"/>
              </a:ext>
            </a:extLst>
          </p:cNvPr>
          <p:cNvSpPr/>
          <p:nvPr/>
        </p:nvSpPr>
        <p:spPr bwMode="auto">
          <a:xfrm>
            <a:off x="7901364" y="2350042"/>
            <a:ext cx="832928" cy="1922689"/>
          </a:xfrm>
          <a:custGeom>
            <a:avLst/>
            <a:gdLst>
              <a:gd name="connsiteX0" fmla="*/ 0 w 812800"/>
              <a:gd name="connsiteY0" fmla="*/ 943428 h 943428"/>
              <a:gd name="connsiteX1" fmla="*/ 638629 w 812800"/>
              <a:gd name="connsiteY1" fmla="*/ 943428 h 943428"/>
              <a:gd name="connsiteX2" fmla="*/ 638629 w 812800"/>
              <a:gd name="connsiteY2" fmla="*/ 0 h 943428"/>
              <a:gd name="connsiteX3" fmla="*/ 812800 w 812800"/>
              <a:gd name="connsiteY3" fmla="*/ 0 h 943428"/>
            </a:gdLst>
            <a:ahLst/>
            <a:cxnLst>
              <a:cxn ang="0">
                <a:pos x="connsiteX0" y="connsiteY0"/>
              </a:cxn>
              <a:cxn ang="0">
                <a:pos x="connsiteX1" y="connsiteY1"/>
              </a:cxn>
              <a:cxn ang="0">
                <a:pos x="connsiteX2" y="connsiteY2"/>
              </a:cxn>
              <a:cxn ang="0">
                <a:pos x="connsiteX3" y="connsiteY3"/>
              </a:cxn>
            </a:cxnLst>
            <a:rect l="l" t="t" r="r" b="b"/>
            <a:pathLst>
              <a:path w="812800" h="943428">
                <a:moveTo>
                  <a:pt x="0" y="943428"/>
                </a:moveTo>
                <a:lnTo>
                  <a:pt x="638629" y="943428"/>
                </a:lnTo>
                <a:lnTo>
                  <a:pt x="638629" y="0"/>
                </a:lnTo>
                <a:lnTo>
                  <a:pt x="812800" y="0"/>
                </a:lnTo>
              </a:path>
            </a:pathLst>
          </a:custGeom>
          <a:noFill/>
          <a:ln w="25400" cap="flat" cmpd="sng" algn="ctr">
            <a:solidFill>
              <a:srgbClr val="002050"/>
            </a:solidFill>
            <a:prstDash val="sysDot"/>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70E1DFFE-965A-4F36-AC2C-05ADD54F7501}"/>
              </a:ext>
            </a:extLst>
          </p:cNvPr>
          <p:cNvGrpSpPr/>
          <p:nvPr/>
        </p:nvGrpSpPr>
        <p:grpSpPr>
          <a:xfrm>
            <a:off x="8732068" y="3078393"/>
            <a:ext cx="2818336" cy="1811880"/>
            <a:chOff x="12658672" y="1709797"/>
            <a:chExt cx="2818336" cy="1811880"/>
          </a:xfrm>
        </p:grpSpPr>
        <p:cxnSp>
          <p:nvCxnSpPr>
            <p:cNvPr id="103" name="Straight Connector 102">
              <a:extLst>
                <a:ext uri="{FF2B5EF4-FFF2-40B4-BE49-F238E27FC236}">
                  <a16:creationId xmlns:a16="http://schemas.microsoft.com/office/drawing/2014/main" id="{3658A307-8FB9-46EA-B279-FF1D4EBE8534}"/>
                </a:ext>
              </a:extLst>
            </p:cNvPr>
            <p:cNvCxnSpPr>
              <a:cxnSpLocks/>
            </p:cNvCxnSpPr>
            <p:nvPr/>
          </p:nvCxnSpPr>
          <p:spPr>
            <a:xfrm flipH="1">
              <a:off x="13714586" y="2268688"/>
              <a:ext cx="678180" cy="0"/>
            </a:xfrm>
            <a:prstGeom prst="line">
              <a:avLst/>
            </a:prstGeom>
            <a:noFill/>
            <a:ln w="25400" cap="flat" cmpd="sng" algn="ctr">
              <a:solidFill>
                <a:srgbClr val="002050"/>
              </a:solidFill>
              <a:prstDash val="sysDot"/>
              <a:headEnd type="triangle" w="med" len="med"/>
              <a:tailEnd type="none" w="med" len="med"/>
            </a:ln>
            <a:effectLst/>
          </p:spPr>
        </p:cxnSp>
        <p:sp>
          <p:nvSpPr>
            <p:cNvPr id="104" name="Rectangle 103">
              <a:extLst>
                <a:ext uri="{FF2B5EF4-FFF2-40B4-BE49-F238E27FC236}">
                  <a16:creationId xmlns:a16="http://schemas.microsoft.com/office/drawing/2014/main" id="{0148B044-EC3F-401B-9634-9E1E856E1589}"/>
                </a:ext>
              </a:extLst>
            </p:cNvPr>
            <p:cNvSpPr/>
            <p:nvPr/>
          </p:nvSpPr>
          <p:spPr bwMode="auto">
            <a:xfrm>
              <a:off x="12658672" y="1709797"/>
              <a:ext cx="2818336" cy="1811880"/>
            </a:xfrm>
            <a:prstGeom prst="rect">
              <a:avLst/>
            </a:prstGeom>
            <a:noFill/>
            <a:ln w="25400" cap="flat" cmpd="sng" algn="ctr">
              <a:solidFill>
                <a:srgbClr val="002050"/>
              </a:solidFill>
              <a:prstDash val="solid"/>
              <a:headEnd type="none" w="sm" len="sm"/>
              <a:tailEnd type="none" w="lg" len="med"/>
            </a:ln>
            <a:effectLst/>
          </p:spPr>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a:ln>
                    <a:noFill/>
                  </a:ln>
                  <a:solidFill>
                    <a:srgbClr val="002050"/>
                  </a:solidFill>
                  <a:effectLst/>
                  <a:uLnTx/>
                  <a:uFillTx/>
                  <a:latin typeface="Segoe UI Semibold"/>
                  <a:ea typeface="+mn-ea"/>
                  <a:cs typeface="+mn-cs"/>
                </a:rPr>
                <a:t>Intégration future</a:t>
              </a:r>
            </a:p>
          </p:txBody>
        </p:sp>
        <p:sp>
          <p:nvSpPr>
            <p:cNvPr id="105" name="Content Placeholder 77">
              <a:extLst>
                <a:ext uri="{FF2B5EF4-FFF2-40B4-BE49-F238E27FC236}">
                  <a16:creationId xmlns:a16="http://schemas.microsoft.com/office/drawing/2014/main" id="{D4449217-DE0D-4378-AE6A-0B1CB4AB4552}"/>
                </a:ext>
              </a:extLst>
            </p:cNvPr>
            <p:cNvSpPr txBox="1">
              <a:spLocks/>
            </p:cNvSpPr>
            <p:nvPr/>
          </p:nvSpPr>
          <p:spPr>
            <a:xfrm>
              <a:off x="12814773" y="2490903"/>
              <a:ext cx="1224864" cy="307777"/>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fr-FR" sz="1000">
                  <a:solidFill>
                    <a:srgbClr val="002050"/>
                  </a:solidFill>
                  <a:latin typeface="Segoe UI"/>
                  <a:cs typeface="Segoe UI Semibold" panose="020B0702040204020203" pitchFamily="34" charset="0"/>
                </a:rPr>
                <a:t>Service DLT Hyperledger Fabric </a:t>
              </a:r>
            </a:p>
          </p:txBody>
        </p:sp>
        <p:sp>
          <p:nvSpPr>
            <p:cNvPr id="106" name="Content Placeholder 77">
              <a:extLst>
                <a:ext uri="{FF2B5EF4-FFF2-40B4-BE49-F238E27FC236}">
                  <a16:creationId xmlns:a16="http://schemas.microsoft.com/office/drawing/2014/main" id="{4C9DABCE-05C1-4E8D-B1A9-67E90A4B8293}"/>
                </a:ext>
              </a:extLst>
            </p:cNvPr>
            <p:cNvSpPr txBox="1">
              <a:spLocks/>
            </p:cNvSpPr>
            <p:nvPr/>
          </p:nvSpPr>
          <p:spPr>
            <a:xfrm>
              <a:off x="14087313" y="2567847"/>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fr-FR" sz="1000">
                  <a:solidFill>
                    <a:srgbClr val="002050"/>
                  </a:solidFill>
                  <a:latin typeface="Segoe UI"/>
                  <a:cs typeface="Segoe UI Semibold" panose="020B0702040204020203" pitchFamily="34" charset="0"/>
                </a:rPr>
                <a:t>Hyperledger Fabric</a:t>
              </a:r>
            </a:p>
          </p:txBody>
        </p:sp>
        <p:sp>
          <p:nvSpPr>
            <p:cNvPr id="107" name="Freeform 14">
              <a:extLst>
                <a:ext uri="{FF2B5EF4-FFF2-40B4-BE49-F238E27FC236}">
                  <a16:creationId xmlns:a16="http://schemas.microsoft.com/office/drawing/2014/main" id="{2AA8A5F0-B59D-4CE0-BF11-CA4FBE079EB9}"/>
                </a:ext>
              </a:extLst>
            </p:cNvPr>
            <p:cNvSpPr>
              <a:spLocks/>
            </p:cNvSpPr>
            <p:nvPr/>
          </p:nvSpPr>
          <p:spPr bwMode="auto">
            <a:xfrm>
              <a:off x="13271229" y="2144522"/>
              <a:ext cx="284366" cy="318766"/>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cxnSp>
          <p:nvCxnSpPr>
            <p:cNvPr id="108" name="Straight Connector 107">
              <a:extLst>
                <a:ext uri="{FF2B5EF4-FFF2-40B4-BE49-F238E27FC236}">
                  <a16:creationId xmlns:a16="http://schemas.microsoft.com/office/drawing/2014/main" id="{FFD39F6E-2F0C-47E2-9037-69506BBA0EEA}"/>
                </a:ext>
              </a:extLst>
            </p:cNvPr>
            <p:cNvCxnSpPr>
              <a:cxnSpLocks/>
            </p:cNvCxnSpPr>
            <p:nvPr/>
          </p:nvCxnSpPr>
          <p:spPr>
            <a:xfrm flipH="1">
              <a:off x="13714688" y="3050093"/>
              <a:ext cx="678180" cy="0"/>
            </a:xfrm>
            <a:prstGeom prst="line">
              <a:avLst/>
            </a:prstGeom>
            <a:noFill/>
            <a:ln w="25400" cap="flat" cmpd="sng" algn="ctr">
              <a:solidFill>
                <a:srgbClr val="002050"/>
              </a:solidFill>
              <a:prstDash val="sysDot"/>
              <a:headEnd type="triangle" w="med" len="med"/>
              <a:tailEnd type="none" w="med" len="med"/>
            </a:ln>
            <a:effectLst/>
          </p:spPr>
        </p:cxnSp>
        <p:sp>
          <p:nvSpPr>
            <p:cNvPr id="109" name="Content Placeholder 77">
              <a:extLst>
                <a:ext uri="{FF2B5EF4-FFF2-40B4-BE49-F238E27FC236}">
                  <a16:creationId xmlns:a16="http://schemas.microsoft.com/office/drawing/2014/main" id="{53D3D3C9-EC47-45E0-B774-CD308A0E0AC6}"/>
                </a:ext>
              </a:extLst>
            </p:cNvPr>
            <p:cNvSpPr txBox="1">
              <a:spLocks/>
            </p:cNvSpPr>
            <p:nvPr/>
          </p:nvSpPr>
          <p:spPr>
            <a:xfrm>
              <a:off x="12811485" y="3276376"/>
              <a:ext cx="1224864"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Service DLT Corda</a:t>
              </a:r>
            </a:p>
          </p:txBody>
        </p:sp>
        <p:sp>
          <p:nvSpPr>
            <p:cNvPr id="110" name="Content Placeholder 77">
              <a:extLst>
                <a:ext uri="{FF2B5EF4-FFF2-40B4-BE49-F238E27FC236}">
                  <a16:creationId xmlns:a16="http://schemas.microsoft.com/office/drawing/2014/main" id="{E08BC06A-D637-4FE1-912F-FB4598E9F78D}"/>
                </a:ext>
              </a:extLst>
            </p:cNvPr>
            <p:cNvSpPr txBox="1">
              <a:spLocks/>
            </p:cNvSpPr>
            <p:nvPr/>
          </p:nvSpPr>
          <p:spPr>
            <a:xfrm>
              <a:off x="14255513" y="3276376"/>
              <a:ext cx="1053376" cy="153874"/>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fr-FR" sz="1000">
                  <a:solidFill>
                    <a:srgbClr val="002050"/>
                  </a:solidFill>
                  <a:latin typeface="Segoe UI"/>
                  <a:cs typeface="Segoe UI Semibold" panose="020B0702040204020203" pitchFamily="34" charset="0"/>
                </a:rPr>
                <a:t>Corda</a:t>
              </a:r>
            </a:p>
          </p:txBody>
        </p:sp>
        <p:sp>
          <p:nvSpPr>
            <p:cNvPr id="111" name="Freeform 14">
              <a:extLst>
                <a:ext uri="{FF2B5EF4-FFF2-40B4-BE49-F238E27FC236}">
                  <a16:creationId xmlns:a16="http://schemas.microsoft.com/office/drawing/2014/main" id="{7959C6A4-F641-4196-8AD9-F45301F6C8F1}"/>
                </a:ext>
              </a:extLst>
            </p:cNvPr>
            <p:cNvSpPr>
              <a:spLocks/>
            </p:cNvSpPr>
            <p:nvPr/>
          </p:nvSpPr>
          <p:spPr bwMode="auto">
            <a:xfrm>
              <a:off x="13285124" y="2890710"/>
              <a:ext cx="284366" cy="318766"/>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a:ln>
                  <a:noFill/>
                </a:ln>
                <a:solidFill>
                  <a:srgbClr val="1A1A1A"/>
                </a:solidFill>
                <a:effectLst/>
                <a:uLnTx/>
                <a:uFillTx/>
              </a:endParaRPr>
            </a:p>
          </p:txBody>
        </p:sp>
        <p:pic>
          <p:nvPicPr>
            <p:cNvPr id="112" name="Picture 111">
              <a:extLst>
                <a:ext uri="{FF2B5EF4-FFF2-40B4-BE49-F238E27FC236}">
                  <a16:creationId xmlns:a16="http://schemas.microsoft.com/office/drawing/2014/main" id="{C1748E3A-BE6E-4EC8-ACE7-C7F4BD4644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497269" y="2941626"/>
              <a:ext cx="588694" cy="235477"/>
            </a:xfrm>
            <a:prstGeom prst="rect">
              <a:avLst/>
            </a:prstGeom>
          </p:spPr>
        </p:pic>
        <p:pic>
          <p:nvPicPr>
            <p:cNvPr id="113" name="Picture 112">
              <a:extLst>
                <a:ext uri="{FF2B5EF4-FFF2-40B4-BE49-F238E27FC236}">
                  <a16:creationId xmlns:a16="http://schemas.microsoft.com/office/drawing/2014/main" id="{02DAF649-C81C-4953-86D3-3CDD907F03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497269" y="2014099"/>
              <a:ext cx="523875" cy="485775"/>
            </a:xfrm>
            <a:prstGeom prst="rect">
              <a:avLst/>
            </a:prstGeom>
          </p:spPr>
        </p:pic>
      </p:grpSp>
      <p:cxnSp>
        <p:nvCxnSpPr>
          <p:cNvPr id="114" name="Straight Connector 113">
            <a:extLst>
              <a:ext uri="{FF2B5EF4-FFF2-40B4-BE49-F238E27FC236}">
                <a16:creationId xmlns:a16="http://schemas.microsoft.com/office/drawing/2014/main" id="{1DAE87CD-CD4E-401E-BAEA-AE4A6F9677AD}"/>
              </a:ext>
            </a:extLst>
          </p:cNvPr>
          <p:cNvCxnSpPr>
            <a:cxnSpLocks/>
          </p:cNvCxnSpPr>
          <p:nvPr/>
        </p:nvCxnSpPr>
        <p:spPr>
          <a:xfrm flipH="1">
            <a:off x="10184667" y="5481668"/>
            <a:ext cx="482886" cy="0"/>
          </a:xfrm>
          <a:prstGeom prst="line">
            <a:avLst/>
          </a:prstGeom>
          <a:noFill/>
          <a:ln w="25400" cap="flat" cmpd="sng" algn="ctr">
            <a:solidFill>
              <a:srgbClr val="002050"/>
            </a:solidFill>
            <a:prstDash val="sysDot"/>
            <a:headEnd type="triangle" w="med" len="med"/>
            <a:tailEnd type="none" w="lg" len="lg"/>
          </a:ln>
          <a:effectLst/>
        </p:spPr>
      </p:cxnSp>
      <p:sp>
        <p:nvSpPr>
          <p:cNvPr id="115" name="Content Placeholder 77">
            <a:extLst>
              <a:ext uri="{FF2B5EF4-FFF2-40B4-BE49-F238E27FC236}">
                <a16:creationId xmlns:a16="http://schemas.microsoft.com/office/drawing/2014/main" id="{2E7438F6-9506-4AAB-A886-F666FCF321F3}"/>
              </a:ext>
            </a:extLst>
          </p:cNvPr>
          <p:cNvSpPr txBox="1">
            <a:spLocks/>
          </p:cNvSpPr>
          <p:nvPr/>
        </p:nvSpPr>
        <p:spPr>
          <a:xfrm>
            <a:off x="10619525" y="5518320"/>
            <a:ext cx="881748" cy="153888"/>
          </a:xfrm>
          <a:prstGeom prst="rect">
            <a:avLst/>
          </a:prstGeom>
        </p:spPr>
        <p:txBody>
          <a:bodyPr vert="horz" wrap="square" lIns="0" tIns="0" rIns="0" bIns="0" rtlCol="0" anchor="ctr">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Font typeface="Wingdings" panose="05000000000000000000" pitchFamily="2" charset="2"/>
              <a:buNone/>
              <a:defRPr/>
            </a:pPr>
            <a:r>
              <a:rPr lang="fr-FR" sz="1000">
                <a:solidFill>
                  <a:srgbClr val="002050"/>
                </a:solidFill>
                <a:latin typeface="Segoe UI"/>
                <a:cs typeface="Segoe UI Semibold" panose="020B0702040204020203" pitchFamily="34" charset="0"/>
              </a:rPr>
              <a:t>Event Grid</a:t>
            </a:r>
          </a:p>
        </p:txBody>
      </p:sp>
      <p:pic>
        <p:nvPicPr>
          <p:cNvPr id="116" name="Picture 115">
            <a:extLst>
              <a:ext uri="{FF2B5EF4-FFF2-40B4-BE49-F238E27FC236}">
                <a16:creationId xmlns:a16="http://schemas.microsoft.com/office/drawing/2014/main" id="{490D1379-A42C-4F6D-A10A-91E0331D36D5}"/>
              </a:ext>
            </a:extLst>
          </p:cNvPr>
          <p:cNvPicPr>
            <a:picLocks noChangeAspect="1"/>
          </p:cNvPicPr>
          <p:nvPr/>
        </p:nvPicPr>
        <p:blipFill>
          <a:blip r:embed="rId6"/>
          <a:stretch>
            <a:fillRect/>
          </a:stretch>
        </p:blipFill>
        <p:spPr>
          <a:xfrm>
            <a:off x="10861576" y="5057434"/>
            <a:ext cx="295152" cy="295152"/>
          </a:xfrm>
          <a:prstGeom prst="rect">
            <a:avLst/>
          </a:prstGeom>
        </p:spPr>
      </p:pic>
    </p:spTree>
    <p:extLst>
      <p:ext uri="{BB962C8B-B14F-4D97-AF65-F5344CB8AC3E}">
        <p14:creationId xmlns:p14="http://schemas.microsoft.com/office/powerpoint/2010/main" val="13668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E929-4AC6-4F67-807C-A816A056744B}"/>
              </a:ext>
            </a:extLst>
          </p:cNvPr>
          <p:cNvSpPr>
            <a:spLocks noGrp="1"/>
          </p:cNvSpPr>
          <p:nvPr>
            <p:ph type="title"/>
          </p:nvPr>
        </p:nvSpPr>
        <p:spPr>
          <a:xfrm>
            <a:off x="274639" y="352424"/>
            <a:ext cx="11889564" cy="860425"/>
          </a:xfrm>
        </p:spPr>
        <p:txBody>
          <a:bodyPr/>
          <a:lstStyle/>
          <a:p>
            <a:r>
              <a:rPr lang="fr-FR" dirty="0"/>
              <a:t>Le développement d’une ÐApp</a:t>
            </a:r>
            <a:br>
              <a:rPr lang="fr-FR" dirty="0"/>
            </a:br>
            <a:r>
              <a:rPr lang="fr-FR" sz="2600" dirty="0">
                <a:solidFill>
                  <a:srgbClr val="0078D7"/>
                </a:solidFill>
                <a:latin typeface="+mn-lt"/>
              </a:rPr>
              <a:t>Des soucis bien familiers… </a:t>
            </a:r>
          </a:p>
        </p:txBody>
      </p:sp>
      <p:graphicFrame>
        <p:nvGraphicFramePr>
          <p:cNvPr id="4" name="Diagram 3">
            <a:extLst>
              <a:ext uri="{FF2B5EF4-FFF2-40B4-BE49-F238E27FC236}">
                <a16:creationId xmlns:a16="http://schemas.microsoft.com/office/drawing/2014/main" id="{66D3D5C9-06C9-4562-A87A-606F3501F108}"/>
              </a:ext>
            </a:extLst>
          </p:cNvPr>
          <p:cNvGraphicFramePr/>
          <p:nvPr>
            <p:extLst>
              <p:ext uri="{D42A27DB-BD31-4B8C-83A1-F6EECF244321}">
                <p14:modId xmlns:p14="http://schemas.microsoft.com/office/powerpoint/2010/main" val="1435032094"/>
              </p:ext>
            </p:extLst>
          </p:nvPr>
        </p:nvGraphicFramePr>
        <p:xfrm>
          <a:off x="1334436" y="1577269"/>
          <a:ext cx="9223126"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2" name="Group 41">
            <a:extLst>
              <a:ext uri="{FF2B5EF4-FFF2-40B4-BE49-F238E27FC236}">
                <a16:creationId xmlns:a16="http://schemas.microsoft.com/office/drawing/2014/main" id="{6E107D0C-6375-4511-9941-E9DC5F1A2223}"/>
              </a:ext>
            </a:extLst>
          </p:cNvPr>
          <p:cNvGrpSpPr>
            <a:grpSpLocks noChangeAspect="1"/>
          </p:cNvGrpSpPr>
          <p:nvPr/>
        </p:nvGrpSpPr>
        <p:grpSpPr>
          <a:xfrm>
            <a:off x="8018437" y="1913086"/>
            <a:ext cx="3681746" cy="3508694"/>
            <a:chOff x="5505675" y="2089471"/>
            <a:chExt cx="4280292" cy="4276329"/>
          </a:xfrm>
        </p:grpSpPr>
        <p:sp>
          <p:nvSpPr>
            <p:cNvPr id="43" name="Oval 42">
              <a:extLst>
                <a:ext uri="{FF2B5EF4-FFF2-40B4-BE49-F238E27FC236}">
                  <a16:creationId xmlns:a16="http://schemas.microsoft.com/office/drawing/2014/main" id="{F50BC610-AF96-45AE-8A61-B2C59DF1AEEB}"/>
                </a:ext>
              </a:extLst>
            </p:cNvPr>
            <p:cNvSpPr/>
            <p:nvPr/>
          </p:nvSpPr>
          <p:spPr bwMode="auto">
            <a:xfrm>
              <a:off x="7112628" y="3707024"/>
              <a:ext cx="1076998" cy="1043367"/>
            </a:xfrm>
            <a:prstGeom prst="ellipse">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fr-FR" sz="800" b="1" i="0" u="none" strike="noStrike" kern="0" cap="none" spc="-60" normalizeH="0" baseline="0" dirty="0">
                  <a:ln>
                    <a:noFill/>
                  </a:ln>
                  <a:solidFill>
                    <a:srgbClr val="FFFFFF"/>
                  </a:solidFill>
                  <a:effectLst/>
                  <a:uLnTx/>
                  <a:uFillTx/>
                  <a:latin typeface="Segoe UI Semilight"/>
                  <a:ea typeface="Segoe UI" pitchFamily="34" charset="0"/>
                  <a:cs typeface="Segoe UI" pitchFamily="34" charset="0"/>
                </a:rPr>
                <a:t>Livraison continue</a:t>
              </a:r>
              <a:endParaRPr kumimoji="0" lang="fr-FR" sz="800" b="1" i="0" u="none" strike="noStrike" kern="0" cap="none" spc="0" normalizeH="0" baseline="0" dirty="0">
                <a:ln>
                  <a:noFill/>
                </a:ln>
                <a:solidFill>
                  <a:srgbClr val="FFFFFF"/>
                </a:solidFill>
                <a:effectLst/>
                <a:uLnTx/>
                <a:uFillTx/>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42F2C69-5394-4BE2-B62C-945F1E5C4FEB}"/>
                </a:ext>
              </a:extLst>
            </p:cNvPr>
            <p:cNvCxnSpPr/>
            <p:nvPr/>
          </p:nvCxnSpPr>
          <p:spPr>
            <a:xfrm rot="16200000" flipV="1">
              <a:off x="6273038" y="5102036"/>
              <a:ext cx="685703" cy="685703"/>
            </a:xfrm>
            <a:prstGeom prst="line">
              <a:avLst/>
            </a:prstGeom>
            <a:noFill/>
            <a:ln w="12700" cap="flat" cmpd="sng" algn="ctr">
              <a:solidFill>
                <a:srgbClr val="FFFFFF"/>
              </a:solidFill>
              <a:prstDash val="solid"/>
              <a:miter lim="800000"/>
            </a:ln>
            <a:effectLst/>
          </p:spPr>
        </p:cxnSp>
        <p:grpSp>
          <p:nvGrpSpPr>
            <p:cNvPr id="45" name="Group 44">
              <a:extLst>
                <a:ext uri="{FF2B5EF4-FFF2-40B4-BE49-F238E27FC236}">
                  <a16:creationId xmlns:a16="http://schemas.microsoft.com/office/drawing/2014/main" id="{4B979261-EC15-4C2A-9AFD-591F6C6CE15D}"/>
                </a:ext>
              </a:extLst>
            </p:cNvPr>
            <p:cNvGrpSpPr/>
            <p:nvPr/>
          </p:nvGrpSpPr>
          <p:grpSpPr>
            <a:xfrm>
              <a:off x="5511148" y="2103046"/>
              <a:ext cx="2683583" cy="3170667"/>
              <a:chOff x="6667211" y="1138905"/>
              <a:chExt cx="2683964" cy="3171116"/>
            </a:xfrm>
          </p:grpSpPr>
          <p:sp>
            <p:nvSpPr>
              <p:cNvPr id="57" name="Freeform 476">
                <a:extLst>
                  <a:ext uri="{FF2B5EF4-FFF2-40B4-BE49-F238E27FC236}">
                    <a16:creationId xmlns:a16="http://schemas.microsoft.com/office/drawing/2014/main" id="{43C47BBC-BB66-4C95-BF32-DADF6FEE7A30}"/>
                  </a:ext>
                </a:extLst>
              </p:cNvPr>
              <p:cNvSpPr>
                <a:spLocks/>
              </p:cNvSpPr>
              <p:nvPr/>
            </p:nvSpPr>
            <p:spPr bwMode="auto">
              <a:xfrm>
                <a:off x="6679409" y="1175111"/>
                <a:ext cx="2671766"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solidFill>
                <a:srgbClr val="FFB900"/>
              </a:solidFill>
              <a:ln w="0">
                <a:noFill/>
                <a:prstDash val="solid"/>
                <a:round/>
                <a:headEnd/>
                <a:tailEnd/>
              </a:ln>
              <a:effectLst>
                <a:innerShdw blurRad="431800" dist="317500">
                  <a:prstClr val="black">
                    <a:alpha val="20000"/>
                  </a:prstClr>
                </a:innerShdw>
              </a:effectLst>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8" name="Freeform 483">
                <a:extLst>
                  <a:ext uri="{FF2B5EF4-FFF2-40B4-BE49-F238E27FC236}">
                    <a16:creationId xmlns:a16="http://schemas.microsoft.com/office/drawing/2014/main" id="{C59A4D4E-6082-48ED-A9A9-C04BA2587F3B}"/>
                  </a:ext>
                </a:extLst>
              </p:cNvPr>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solidFill>
                <a:sysClr val="window" lastClr="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9" name="TextBox 58">
                <a:extLst>
                  <a:ext uri="{FF2B5EF4-FFF2-40B4-BE49-F238E27FC236}">
                    <a16:creationId xmlns:a16="http://schemas.microsoft.com/office/drawing/2014/main" id="{DC9F5789-97AD-4406-BE4C-1E0B746634B8}"/>
                  </a:ext>
                </a:extLst>
              </p:cNvPr>
              <p:cNvSpPr txBox="1"/>
              <p:nvPr/>
            </p:nvSpPr>
            <p:spPr>
              <a:xfrm>
                <a:off x="6847319" y="2420010"/>
                <a:ext cx="1090814" cy="629153"/>
              </a:xfrm>
              <a:prstGeom prst="rect">
                <a:avLst/>
              </a:prstGeom>
              <a:noFill/>
            </p:spPr>
            <p:txBody>
              <a:bodyPr wrap="square" rtlCol="0">
                <a:spAutoFit/>
              </a:bodyPr>
              <a:lstStyle/>
              <a:p>
                <a:pPr marL="0" marR="0" lvl="0" indent="0" defTabSz="1218753"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dirty="0">
                    <a:ln>
                      <a:noFill/>
                    </a:ln>
                    <a:solidFill>
                      <a:srgbClr val="FFFFFF"/>
                    </a:solidFill>
                    <a:effectLst/>
                    <a:uLnTx/>
                    <a:uFillTx/>
                    <a:latin typeface="Segoe UI Semilight"/>
                    <a:cs typeface="Arial" pitchFamily="34" charset="0"/>
                  </a:rPr>
                  <a:t>Planifier + Suivre</a:t>
                </a:r>
              </a:p>
            </p:txBody>
          </p:sp>
        </p:grpSp>
        <p:grpSp>
          <p:nvGrpSpPr>
            <p:cNvPr id="46" name="Group 45">
              <a:extLst>
                <a:ext uri="{FF2B5EF4-FFF2-40B4-BE49-F238E27FC236}">
                  <a16:creationId xmlns:a16="http://schemas.microsoft.com/office/drawing/2014/main" id="{3AD423CB-70F5-439D-AC9A-B9405E5FCAFF}"/>
                </a:ext>
              </a:extLst>
            </p:cNvPr>
            <p:cNvGrpSpPr/>
            <p:nvPr/>
          </p:nvGrpSpPr>
          <p:grpSpPr>
            <a:xfrm>
              <a:off x="6622842" y="2089471"/>
              <a:ext cx="3149550" cy="2627642"/>
              <a:chOff x="7779064" y="1125327"/>
              <a:chExt cx="3149996" cy="2628014"/>
            </a:xfrm>
          </p:grpSpPr>
          <p:sp>
            <p:nvSpPr>
              <p:cNvPr id="54" name="Freeform 478">
                <a:extLst>
                  <a:ext uri="{FF2B5EF4-FFF2-40B4-BE49-F238E27FC236}">
                    <a16:creationId xmlns:a16="http://schemas.microsoft.com/office/drawing/2014/main" id="{40081658-20E5-4766-A14E-388390D8ACED}"/>
                  </a:ext>
                </a:extLst>
              </p:cNvPr>
              <p:cNvSpPr>
                <a:spLocks/>
              </p:cNvSpPr>
              <p:nvPr/>
            </p:nvSpPr>
            <p:spPr bwMode="auto">
              <a:xfrm>
                <a:off x="7792155" y="1144937"/>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rgbClr val="0078D7">
                  <a:alpha val="70000"/>
                </a:srgbClr>
              </a:solidFill>
              <a:ln w="0">
                <a:noFill/>
                <a:prstDash val="solid"/>
                <a:round/>
                <a:headEnd/>
                <a:tailEnd/>
              </a:ln>
              <a:effectLst>
                <a:innerShdw blurRad="431800" dist="317500" dir="5400000">
                  <a:prstClr val="black">
                    <a:alpha val="20000"/>
                  </a:prstClr>
                </a:innerShdw>
              </a:effectLst>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5" name="Freeform 480">
                <a:extLst>
                  <a:ext uri="{FF2B5EF4-FFF2-40B4-BE49-F238E27FC236}">
                    <a16:creationId xmlns:a16="http://schemas.microsoft.com/office/drawing/2014/main" id="{92605312-DCF1-4B71-8E7B-37064445E0FE}"/>
                  </a:ext>
                </a:extLst>
              </p:cNvPr>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6" name="TextBox 55">
                <a:extLst>
                  <a:ext uri="{FF2B5EF4-FFF2-40B4-BE49-F238E27FC236}">
                    <a16:creationId xmlns:a16="http://schemas.microsoft.com/office/drawing/2014/main" id="{A72D5888-AA9A-4698-929B-CBA9E5E52FBA}"/>
                  </a:ext>
                </a:extLst>
              </p:cNvPr>
              <p:cNvSpPr txBox="1"/>
              <p:nvPr/>
            </p:nvSpPr>
            <p:spPr>
              <a:xfrm>
                <a:off x="8748520" y="1459820"/>
                <a:ext cx="1217116" cy="629153"/>
              </a:xfrm>
              <a:prstGeom prst="rect">
                <a:avLst/>
              </a:prstGeom>
              <a:noFill/>
            </p:spPr>
            <p:txBody>
              <a:bodyPr wrap="square" rtlCol="0">
                <a:spAutoFit/>
              </a:bodyPr>
              <a:lstStyle/>
              <a:p>
                <a:pPr marL="0" marR="0" lvl="0" indent="0" defTabSz="1218753"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dirty="0">
                    <a:ln>
                      <a:noFill/>
                    </a:ln>
                    <a:solidFill>
                      <a:srgbClr val="FFFFFF"/>
                    </a:solidFill>
                    <a:effectLst/>
                    <a:uLnTx/>
                    <a:uFillTx/>
                    <a:latin typeface="Segoe UI Semilight"/>
                    <a:cs typeface="Arial" pitchFamily="34" charset="0"/>
                  </a:rPr>
                  <a:t>Surveiller + Apprendre</a:t>
                </a:r>
              </a:p>
            </p:txBody>
          </p:sp>
        </p:grpSp>
        <p:sp>
          <p:nvSpPr>
            <p:cNvPr id="47" name="Freeform 481">
              <a:extLst>
                <a:ext uri="{FF2B5EF4-FFF2-40B4-BE49-F238E27FC236}">
                  <a16:creationId xmlns:a16="http://schemas.microsoft.com/office/drawing/2014/main" id="{078705A1-47AD-44D7-948C-174F31A61431}"/>
                </a:ext>
              </a:extLst>
            </p:cNvPr>
            <p:cNvSpPr>
              <a:spLocks/>
            </p:cNvSpPr>
            <p:nvPr/>
          </p:nvSpPr>
          <p:spPr bwMode="auto">
            <a:xfrm>
              <a:off x="7158325" y="3201165"/>
              <a:ext cx="2627642" cy="3149550"/>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ysClr val="window" lastClr="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48" name="Freeform 477">
              <a:extLst>
                <a:ext uri="{FF2B5EF4-FFF2-40B4-BE49-F238E27FC236}">
                  <a16:creationId xmlns:a16="http://schemas.microsoft.com/office/drawing/2014/main" id="{A4DB376C-9EB4-404D-9CA0-D9DDF5EA55F1}"/>
                </a:ext>
              </a:extLst>
            </p:cNvPr>
            <p:cNvSpPr>
              <a:spLocks/>
            </p:cNvSpPr>
            <p:nvPr/>
          </p:nvSpPr>
          <p:spPr bwMode="auto">
            <a:xfrm>
              <a:off x="7095997" y="3200226"/>
              <a:ext cx="2674402" cy="3134464"/>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rgbClr val="00BCF2"/>
            </a:solidFill>
            <a:ln w="0">
              <a:noFill/>
              <a:prstDash val="solid"/>
              <a:round/>
              <a:headEnd/>
              <a:tailEnd/>
            </a:ln>
            <a:effectLst>
              <a:innerShdw blurRad="431800" dist="317500" dir="10800000">
                <a:prstClr val="black">
                  <a:alpha val="20000"/>
                </a:prstClr>
              </a:innerShdw>
            </a:effectLst>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49" name="TextBox 48">
              <a:extLst>
                <a:ext uri="{FF2B5EF4-FFF2-40B4-BE49-F238E27FC236}">
                  <a16:creationId xmlns:a16="http://schemas.microsoft.com/office/drawing/2014/main" id="{A0BC4773-59F4-437F-B771-77EF28BBA5E2}"/>
                </a:ext>
              </a:extLst>
            </p:cNvPr>
            <p:cNvSpPr txBox="1"/>
            <p:nvPr/>
          </p:nvSpPr>
          <p:spPr>
            <a:xfrm>
              <a:off x="8726618" y="4609704"/>
              <a:ext cx="933885" cy="387115"/>
            </a:xfrm>
            <a:prstGeom prst="rect">
              <a:avLst/>
            </a:prstGeom>
            <a:noFill/>
          </p:spPr>
          <p:txBody>
            <a:bodyPr wrap="square" rtlCol="0">
              <a:spAutoFit/>
            </a:bodyPr>
            <a:lstStyle/>
            <a:p>
              <a:pPr marL="0" marR="0" lvl="0" indent="0" defTabSz="1218753"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dirty="0">
                  <a:ln>
                    <a:noFill/>
                  </a:ln>
                  <a:solidFill>
                    <a:srgbClr val="FFFFFF"/>
                  </a:solidFill>
                  <a:effectLst/>
                  <a:uLnTx/>
                  <a:uFillTx/>
                  <a:latin typeface="Segoe UI Semilight"/>
                  <a:cs typeface="Arial" pitchFamily="34" charset="0"/>
                </a:rPr>
                <a:t>Release</a:t>
              </a:r>
            </a:p>
          </p:txBody>
        </p:sp>
        <p:sp>
          <p:nvSpPr>
            <p:cNvPr id="50" name="Freeform 482">
              <a:extLst>
                <a:ext uri="{FF2B5EF4-FFF2-40B4-BE49-F238E27FC236}">
                  <a16:creationId xmlns:a16="http://schemas.microsoft.com/office/drawing/2014/main" id="{F645CF92-B023-41C9-BBAA-F4A79DE8E4D4}"/>
                </a:ext>
              </a:extLst>
            </p:cNvPr>
            <p:cNvSpPr>
              <a:spLocks/>
            </p:cNvSpPr>
            <p:nvPr/>
          </p:nvSpPr>
          <p:spPr bwMode="auto">
            <a:xfrm>
              <a:off x="5505675" y="3738158"/>
              <a:ext cx="3149550" cy="2627642"/>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ysClr val="window" lastClr="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1" name="Freeform 479">
              <a:extLst>
                <a:ext uri="{FF2B5EF4-FFF2-40B4-BE49-F238E27FC236}">
                  <a16:creationId xmlns:a16="http://schemas.microsoft.com/office/drawing/2014/main" id="{AEA4114A-6B74-4155-A081-52D321271049}"/>
                </a:ext>
              </a:extLst>
            </p:cNvPr>
            <p:cNvSpPr>
              <a:spLocks/>
            </p:cNvSpPr>
            <p:nvPr/>
          </p:nvSpPr>
          <p:spPr bwMode="auto">
            <a:xfrm>
              <a:off x="5577786" y="3663313"/>
              <a:ext cx="3132958" cy="2674402"/>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rgbClr val="D83B01"/>
            </a:solidFill>
            <a:ln w="0">
              <a:noFill/>
              <a:prstDash val="solid"/>
              <a:round/>
              <a:headEnd/>
              <a:tailEnd/>
            </a:ln>
            <a:effectLst>
              <a:innerShdw blurRad="431800" dist="317500" dir="16200000">
                <a:prstClr val="black">
                  <a:alpha val="20000"/>
                </a:prstClr>
              </a:innerShdw>
            </a:effectLst>
          </p:spPr>
          <p:txBody>
            <a:bodyPr vert="horz" wrap="square" lIns="91427" tIns="45713" rIns="91427" bIns="45713" numCol="1" anchor="t" anchorCtr="0" compatLnSpc="1">
              <a:prstTxWarp prst="textNoShape">
                <a:avLst/>
              </a:prstTxWarp>
            </a:bodyPr>
            <a:lstStyle/>
            <a:p>
              <a:pPr marL="0" marR="0" lvl="0" indent="0" defTabSz="1218753"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dirty="0">
                <a:ln>
                  <a:noFill/>
                </a:ln>
                <a:solidFill>
                  <a:srgbClr val="FFFFFF"/>
                </a:solidFill>
                <a:effectLst/>
                <a:uLnTx/>
                <a:uFillTx/>
                <a:latin typeface="Calibri"/>
              </a:endParaRPr>
            </a:p>
          </p:txBody>
        </p:sp>
        <p:sp>
          <p:nvSpPr>
            <p:cNvPr id="52" name="TextBox 51">
              <a:extLst>
                <a:ext uri="{FF2B5EF4-FFF2-40B4-BE49-F238E27FC236}">
                  <a16:creationId xmlns:a16="http://schemas.microsoft.com/office/drawing/2014/main" id="{DD012A5C-00D4-4A65-B273-C5ED2E408235}"/>
                </a:ext>
              </a:extLst>
            </p:cNvPr>
            <p:cNvSpPr txBox="1"/>
            <p:nvPr/>
          </p:nvSpPr>
          <p:spPr>
            <a:xfrm>
              <a:off x="6468674" y="5471484"/>
              <a:ext cx="1450064" cy="629064"/>
            </a:xfrm>
            <a:prstGeom prst="rect">
              <a:avLst/>
            </a:prstGeom>
            <a:noFill/>
          </p:spPr>
          <p:txBody>
            <a:bodyPr wrap="square" rtlCol="0">
              <a:spAutoFit/>
            </a:bodyPr>
            <a:lstStyle/>
            <a:p>
              <a:pPr marL="0" marR="0" lvl="0" indent="0" defTabSz="1218753"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dirty="0">
                  <a:ln>
                    <a:noFill/>
                  </a:ln>
                  <a:solidFill>
                    <a:srgbClr val="FFFFFF"/>
                  </a:solidFill>
                  <a:effectLst/>
                  <a:uLnTx/>
                  <a:uFillTx/>
                  <a:latin typeface="Segoe UI Semilight"/>
                  <a:cs typeface="Arial" pitchFamily="34" charset="0"/>
                </a:rPr>
                <a:t>Développer + Tester</a:t>
              </a:r>
            </a:p>
          </p:txBody>
        </p:sp>
        <p:pic>
          <p:nvPicPr>
            <p:cNvPr id="53" name="Picture 52">
              <a:extLst>
                <a:ext uri="{FF2B5EF4-FFF2-40B4-BE49-F238E27FC236}">
                  <a16:creationId xmlns:a16="http://schemas.microsoft.com/office/drawing/2014/main" id="{C03DE580-ACE9-4427-86EB-4477B2EC76AB}"/>
                </a:ext>
              </a:extLst>
            </p:cNvPr>
            <p:cNvPicPr>
              <a:picLocks noChangeAspect="1"/>
            </p:cNvPicPr>
            <p:nvPr/>
          </p:nvPicPr>
          <p:blipFill>
            <a:blip r:embed="rId8" cstate="print">
              <a:duotone>
                <a:srgbClr val="5B9BD5">
                  <a:shade val="45000"/>
                  <a:satMod val="135000"/>
                </a:srgb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708845" y="3267495"/>
              <a:ext cx="1835431" cy="1837951"/>
            </a:xfrm>
            <a:prstGeom prst="rect">
              <a:avLst/>
            </a:prstGeom>
          </p:spPr>
        </p:pic>
      </p:grpSp>
      <p:sp>
        <p:nvSpPr>
          <p:cNvPr id="8" name="Rectangle 7">
            <a:extLst>
              <a:ext uri="{FF2B5EF4-FFF2-40B4-BE49-F238E27FC236}">
                <a16:creationId xmlns:a16="http://schemas.microsoft.com/office/drawing/2014/main" id="{9F5311B5-1ECB-4F3B-A73A-10EE977538B7}"/>
              </a:ext>
            </a:extLst>
          </p:cNvPr>
          <p:cNvSpPr/>
          <p:nvPr/>
        </p:nvSpPr>
        <p:spPr>
          <a:xfrm>
            <a:off x="4922093" y="6138104"/>
            <a:ext cx="7058727" cy="523220"/>
          </a:xfrm>
          <a:prstGeom prst="rect">
            <a:avLst/>
          </a:prstGeom>
        </p:spPr>
        <p:txBody>
          <a:bodyPr wrap="none">
            <a:spAutoFit/>
          </a:bodyPr>
          <a:lstStyle/>
          <a:p>
            <a:r>
              <a:rPr lang="fr-FR" sz="2800" dirty="0">
                <a:solidFill>
                  <a:srgbClr val="0078D7"/>
                </a:solidFill>
              </a:rPr>
              <a:t>…Avec quelques difficultés supplémentaires</a:t>
            </a:r>
            <a:endParaRPr lang="fr-FR" sz="2800" dirty="0"/>
          </a:p>
        </p:txBody>
      </p:sp>
    </p:spTree>
    <p:extLst>
      <p:ext uri="{BB962C8B-B14F-4D97-AF65-F5344CB8AC3E}">
        <p14:creationId xmlns:p14="http://schemas.microsoft.com/office/powerpoint/2010/main" val="15383310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227D-ED79-4258-A93B-54B35D7730A2}"/>
              </a:ext>
            </a:extLst>
          </p:cNvPr>
          <p:cNvSpPr>
            <a:spLocks noGrp="1"/>
          </p:cNvSpPr>
          <p:nvPr>
            <p:ph type="title"/>
          </p:nvPr>
        </p:nvSpPr>
        <p:spPr/>
        <p:txBody>
          <a:bodyPr/>
          <a:lstStyle/>
          <a:p>
            <a:r>
              <a:rPr lang="fr-FR" dirty="0"/>
              <a:t>Pour aller plus loin</a:t>
            </a:r>
          </a:p>
        </p:txBody>
      </p:sp>
      <p:sp>
        <p:nvSpPr>
          <p:cNvPr id="4" name="Text Placeholder 3">
            <a:extLst>
              <a:ext uri="{FF2B5EF4-FFF2-40B4-BE49-F238E27FC236}">
                <a16:creationId xmlns:a16="http://schemas.microsoft.com/office/drawing/2014/main" id="{3F6BD08D-1610-4514-AE85-3FDAD66243D0}"/>
              </a:ext>
            </a:extLst>
          </p:cNvPr>
          <p:cNvSpPr>
            <a:spLocks noGrp="1"/>
          </p:cNvSpPr>
          <p:nvPr>
            <p:ph type="body" sz="quarter" idx="10"/>
          </p:nvPr>
        </p:nvSpPr>
        <p:spPr>
          <a:xfrm>
            <a:off x="274638" y="1212850"/>
            <a:ext cx="11887200" cy="1221873"/>
          </a:xfrm>
        </p:spPr>
        <p:txBody>
          <a:bodyPr/>
          <a:lstStyle/>
          <a:p>
            <a:r>
              <a:rPr lang="en-US" dirty="0"/>
              <a:t>Sur le DevOps avec Azure Blockchain Development Kit </a:t>
            </a:r>
            <a:r>
              <a:rPr lang="fr-FR" dirty="0"/>
              <a:t>– Aperçu public</a:t>
            </a:r>
          </a:p>
          <a:p>
            <a:pPr lvl="1"/>
            <a:r>
              <a:rPr lang="fr-FR" dirty="0"/>
              <a:t>Disponible sur :  </a:t>
            </a:r>
          </a:p>
          <a:p>
            <a:pPr lvl="1"/>
            <a:r>
              <a:rPr lang="fr-FR" dirty="0"/>
              <a:t>github.com/Azure-Samples/blockchain/tree/master/</a:t>
            </a:r>
            <a:r>
              <a:rPr lang="fr-FR" dirty="0">
                <a:latin typeface="Segoe UI Semibold" panose="020B0702040204020203" pitchFamily="34" charset="0"/>
                <a:cs typeface="Segoe UI Semibold" panose="020B0702040204020203" pitchFamily="34" charset="0"/>
              </a:rPr>
              <a:t>blockchain-development-kit/devops</a:t>
            </a:r>
          </a:p>
        </p:txBody>
      </p:sp>
      <p:pic>
        <p:nvPicPr>
          <p:cNvPr id="5" name="Picture 4">
            <a:extLst>
              <a:ext uri="{FF2B5EF4-FFF2-40B4-BE49-F238E27FC236}">
                <a16:creationId xmlns:a16="http://schemas.microsoft.com/office/drawing/2014/main" id="{F9976808-443B-40FA-A909-7346D8AAF6F8}"/>
              </a:ext>
            </a:extLst>
          </p:cNvPr>
          <p:cNvPicPr>
            <a:picLocks noChangeAspect="1"/>
          </p:cNvPicPr>
          <p:nvPr/>
        </p:nvPicPr>
        <p:blipFill>
          <a:blip r:embed="rId2"/>
          <a:stretch>
            <a:fillRect/>
          </a:stretch>
        </p:blipFill>
        <p:spPr>
          <a:xfrm>
            <a:off x="5498157" y="2798282"/>
            <a:ext cx="4608512" cy="4171401"/>
          </a:xfrm>
          <a:prstGeom prst="rect">
            <a:avLst/>
          </a:prstGeom>
          <a:ln>
            <a:solidFill>
              <a:schemeClr val="bg1">
                <a:lumMod val="50000"/>
              </a:schemeClr>
            </a:solidFill>
          </a:ln>
        </p:spPr>
      </p:pic>
      <p:pic>
        <p:nvPicPr>
          <p:cNvPr id="26" name="Picture 25">
            <a:extLst>
              <a:ext uri="{FF2B5EF4-FFF2-40B4-BE49-F238E27FC236}">
                <a16:creationId xmlns:a16="http://schemas.microsoft.com/office/drawing/2014/main" id="{A631D72B-C7E3-468B-86CB-C1F37D93B1ED}"/>
              </a:ext>
            </a:extLst>
          </p:cNvPr>
          <p:cNvPicPr>
            <a:picLocks noChangeAspect="1"/>
          </p:cNvPicPr>
          <p:nvPr/>
        </p:nvPicPr>
        <p:blipFill>
          <a:blip r:embed="rId3"/>
          <a:stretch>
            <a:fillRect/>
          </a:stretch>
        </p:blipFill>
        <p:spPr>
          <a:xfrm>
            <a:off x="529606" y="2822121"/>
            <a:ext cx="4630254" cy="4171400"/>
          </a:xfrm>
          <a:prstGeom prst="rect">
            <a:avLst/>
          </a:prstGeom>
          <a:ln>
            <a:solidFill>
              <a:schemeClr val="bg1">
                <a:lumMod val="50000"/>
              </a:schemeClr>
            </a:solidFill>
          </a:ln>
        </p:spPr>
      </p:pic>
      <p:pic>
        <p:nvPicPr>
          <p:cNvPr id="36" name="Picture 35" descr="GitHub">
            <a:extLst>
              <a:ext uri="{FF2B5EF4-FFF2-40B4-BE49-F238E27FC236}">
                <a16:creationId xmlns:a16="http://schemas.microsoft.com/office/drawing/2014/main" id="{B18B93D9-EA73-4EB2-9C39-3600395BE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3908" y="2765911"/>
            <a:ext cx="404916" cy="404916"/>
          </a:xfrm>
          <a:prstGeom prst="rect">
            <a:avLst/>
          </a:prstGeom>
        </p:spPr>
      </p:pic>
      <p:pic>
        <p:nvPicPr>
          <p:cNvPr id="37" name="Picture 36" descr="GitHub">
            <a:extLst>
              <a:ext uri="{FF2B5EF4-FFF2-40B4-BE49-F238E27FC236}">
                <a16:creationId xmlns:a16="http://schemas.microsoft.com/office/drawing/2014/main" id="{DD7E3766-D934-44C6-881D-B14E8DCE5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824" y="2705174"/>
            <a:ext cx="1283878" cy="526390"/>
          </a:xfrm>
          <a:prstGeom prst="rect">
            <a:avLst/>
          </a:prstGeom>
        </p:spPr>
      </p:pic>
    </p:spTree>
    <p:extLst>
      <p:ext uri="{BB962C8B-B14F-4D97-AF65-F5344CB8AC3E}">
        <p14:creationId xmlns:p14="http://schemas.microsoft.com/office/powerpoint/2010/main" val="24418437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227D-ED79-4258-A93B-54B35D7730A2}"/>
              </a:ext>
            </a:extLst>
          </p:cNvPr>
          <p:cNvSpPr>
            <a:spLocks noGrp="1"/>
          </p:cNvSpPr>
          <p:nvPr>
            <p:ph type="title"/>
          </p:nvPr>
        </p:nvSpPr>
        <p:spPr/>
        <p:txBody>
          <a:bodyPr/>
          <a:lstStyle/>
          <a:p>
            <a:r>
              <a:rPr lang="fr-FR" dirty="0"/>
              <a:t>Pour aller plus loin</a:t>
            </a:r>
          </a:p>
        </p:txBody>
      </p:sp>
      <p:sp>
        <p:nvSpPr>
          <p:cNvPr id="53" name="Rectangle 52">
            <a:extLst>
              <a:ext uri="{FF2B5EF4-FFF2-40B4-BE49-F238E27FC236}">
                <a16:creationId xmlns:a16="http://schemas.microsoft.com/office/drawing/2014/main" id="{19FD55D6-EB76-41F6-8308-F8F25F956D17}"/>
              </a:ext>
            </a:extLst>
          </p:cNvPr>
          <p:cNvSpPr/>
          <p:nvPr/>
        </p:nvSpPr>
        <p:spPr bwMode="auto">
          <a:xfrm>
            <a:off x="1393701" y="2561158"/>
            <a:ext cx="3420406"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defRPr/>
            </a:pPr>
            <a:r>
              <a:rPr lang="fr-FR" sz="2000" kern="0" dirty="0">
                <a:solidFill>
                  <a:srgbClr val="002050"/>
                </a:solidFill>
                <a:latin typeface="Segoe UI" panose="020B0502040204020203" pitchFamily="34" charset="0"/>
                <a:cs typeface="Segoe UI" panose="020B0502040204020203" pitchFamily="34" charset="0"/>
              </a:rPr>
              <a:t>aka.ms/</a:t>
            </a:r>
            <a:r>
              <a:rPr lang="fr-FR" sz="2000" kern="0" dirty="0">
                <a:solidFill>
                  <a:srgbClr val="002050"/>
                </a:solidFill>
                <a:latin typeface="Segoe UI Semibold" panose="020B0702040204020203" pitchFamily="34" charset="0"/>
                <a:cs typeface="Segoe UI Semibold" panose="020B0702040204020203" pitchFamily="34" charset="0"/>
              </a:rPr>
              <a:t>blockchain-entreprise</a:t>
            </a:r>
            <a:endParaRPr kumimoji="0" lang="en-US" sz="2000" b="0"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pic>
        <p:nvPicPr>
          <p:cNvPr id="3" name="Picture 2">
            <a:extLst>
              <a:ext uri="{FF2B5EF4-FFF2-40B4-BE49-F238E27FC236}">
                <a16:creationId xmlns:a16="http://schemas.microsoft.com/office/drawing/2014/main" id="{D15D40B9-A676-4B00-837A-B5DA6ECB6356}"/>
              </a:ext>
            </a:extLst>
          </p:cNvPr>
          <p:cNvPicPr>
            <a:picLocks noChangeAspect="1"/>
          </p:cNvPicPr>
          <p:nvPr/>
        </p:nvPicPr>
        <p:blipFill>
          <a:blip r:embed="rId2"/>
          <a:stretch>
            <a:fillRect/>
          </a:stretch>
        </p:blipFill>
        <p:spPr>
          <a:xfrm>
            <a:off x="5066109" y="232655"/>
            <a:ext cx="5464289" cy="6529214"/>
          </a:xfrm>
          <a:prstGeom prst="rect">
            <a:avLst/>
          </a:prstGeom>
          <a:ln>
            <a:solidFill>
              <a:srgbClr val="0078D7"/>
            </a:solidFill>
          </a:ln>
        </p:spPr>
      </p:pic>
      <p:sp>
        <p:nvSpPr>
          <p:cNvPr id="5" name="Text Placeholder 3">
            <a:extLst>
              <a:ext uri="{FF2B5EF4-FFF2-40B4-BE49-F238E27FC236}">
                <a16:creationId xmlns:a16="http://schemas.microsoft.com/office/drawing/2014/main" id="{610C74EC-9A09-4292-A675-AD1A8D72E4D3}"/>
              </a:ext>
            </a:extLst>
          </p:cNvPr>
          <p:cNvSpPr>
            <a:spLocks noGrp="1"/>
          </p:cNvSpPr>
          <p:nvPr>
            <p:ph type="body" sz="quarter" idx="10"/>
          </p:nvPr>
        </p:nvSpPr>
        <p:spPr>
          <a:xfrm>
            <a:off x="274638" y="1212850"/>
            <a:ext cx="11887200" cy="544765"/>
          </a:xfrm>
        </p:spPr>
        <p:txBody>
          <a:bodyPr/>
          <a:lstStyle/>
          <a:p>
            <a:r>
              <a:rPr lang="fr-FR" dirty="0"/>
              <a:t>Sur l’offre </a:t>
            </a:r>
            <a:r>
              <a:rPr lang="en-US" dirty="0"/>
              <a:t>Azure Blockchain</a:t>
            </a:r>
            <a:endParaRPr lang="fr-FR"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18574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227D-ED79-4258-A93B-54B35D7730A2}"/>
              </a:ext>
            </a:extLst>
          </p:cNvPr>
          <p:cNvSpPr>
            <a:spLocks noGrp="1"/>
          </p:cNvSpPr>
          <p:nvPr>
            <p:ph type="title"/>
          </p:nvPr>
        </p:nvSpPr>
        <p:spPr/>
        <p:txBody>
          <a:bodyPr/>
          <a:lstStyle/>
          <a:p>
            <a:r>
              <a:rPr lang="fr-FR" dirty="0"/>
              <a:t>Pour aller plus loin</a:t>
            </a:r>
          </a:p>
        </p:txBody>
      </p:sp>
      <p:sp>
        <p:nvSpPr>
          <p:cNvPr id="53" name="Rectangle 52">
            <a:extLst>
              <a:ext uri="{FF2B5EF4-FFF2-40B4-BE49-F238E27FC236}">
                <a16:creationId xmlns:a16="http://schemas.microsoft.com/office/drawing/2014/main" id="{19FD55D6-EB76-41F6-8308-F8F25F956D17}"/>
              </a:ext>
            </a:extLst>
          </p:cNvPr>
          <p:cNvSpPr/>
          <p:nvPr/>
        </p:nvSpPr>
        <p:spPr bwMode="auto">
          <a:xfrm>
            <a:off x="1393701" y="2561158"/>
            <a:ext cx="6048672"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defRPr/>
            </a:pPr>
            <a:r>
              <a:rPr lang="fr-FR" sz="2000" kern="0" dirty="0">
                <a:solidFill>
                  <a:srgbClr val="002050"/>
                </a:solidFill>
                <a:latin typeface="Segoe UI" panose="020B0502040204020203" pitchFamily="34" charset="0"/>
                <a:cs typeface="Segoe UI" panose="020B0502040204020203" pitchFamily="34" charset="0"/>
              </a:rPr>
              <a:t>https://github.com/stephgou/</a:t>
            </a:r>
            <a:r>
              <a:rPr lang="fr-FR" sz="2000" b="1" kern="0" dirty="0">
                <a:solidFill>
                  <a:srgbClr val="002050"/>
                </a:solidFill>
                <a:latin typeface="Segoe UI" panose="020B0502040204020203" pitchFamily="34" charset="0"/>
                <a:cs typeface="Segoe UI" panose="020B0502040204020203" pitchFamily="34" charset="0"/>
              </a:rPr>
              <a:t>BlockchainDevOps</a:t>
            </a:r>
            <a:endParaRPr kumimoji="0" lang="en-US" sz="2000" b="1"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sp>
        <p:nvSpPr>
          <p:cNvPr id="5" name="Text Placeholder 3">
            <a:extLst>
              <a:ext uri="{FF2B5EF4-FFF2-40B4-BE49-F238E27FC236}">
                <a16:creationId xmlns:a16="http://schemas.microsoft.com/office/drawing/2014/main" id="{610C74EC-9A09-4292-A675-AD1A8D72E4D3}"/>
              </a:ext>
            </a:extLst>
          </p:cNvPr>
          <p:cNvSpPr>
            <a:spLocks noGrp="1"/>
          </p:cNvSpPr>
          <p:nvPr>
            <p:ph type="body" sz="quarter" idx="10"/>
          </p:nvPr>
        </p:nvSpPr>
        <p:spPr>
          <a:xfrm>
            <a:off x="274638" y="1212850"/>
            <a:ext cx="11887200" cy="544765"/>
          </a:xfrm>
        </p:spPr>
        <p:txBody>
          <a:bodyPr/>
          <a:lstStyle/>
          <a:p>
            <a:r>
              <a:rPr lang="fr-FR" dirty="0"/>
              <a:t>Sur le code lié à la démonstration de cette session</a:t>
            </a:r>
            <a:endParaRPr lang="fr-FR" dirty="0">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B65D9F3-1503-4685-B023-38F1C998316D}"/>
              </a:ext>
            </a:extLst>
          </p:cNvPr>
          <p:cNvPicPr>
            <a:picLocks noChangeAspect="1"/>
          </p:cNvPicPr>
          <p:nvPr/>
        </p:nvPicPr>
        <p:blipFill>
          <a:blip r:embed="rId2"/>
          <a:stretch>
            <a:fillRect/>
          </a:stretch>
        </p:blipFill>
        <p:spPr>
          <a:xfrm>
            <a:off x="9027835" y="271872"/>
            <a:ext cx="3134001" cy="6365147"/>
          </a:xfrm>
          <a:prstGeom prst="rect">
            <a:avLst/>
          </a:prstGeom>
        </p:spPr>
      </p:pic>
    </p:spTree>
    <p:extLst>
      <p:ext uri="{BB962C8B-B14F-4D97-AF65-F5344CB8AC3E}">
        <p14:creationId xmlns:p14="http://schemas.microsoft.com/office/powerpoint/2010/main" val="8195857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227D-ED79-4258-A93B-54B35D7730A2}"/>
              </a:ext>
            </a:extLst>
          </p:cNvPr>
          <p:cNvSpPr>
            <a:spLocks noGrp="1"/>
          </p:cNvSpPr>
          <p:nvPr>
            <p:ph type="title"/>
          </p:nvPr>
        </p:nvSpPr>
        <p:spPr/>
        <p:txBody>
          <a:bodyPr/>
          <a:lstStyle/>
          <a:p>
            <a:r>
              <a:rPr lang="fr-FR" dirty="0"/>
              <a:t>Pour aller plus loin</a:t>
            </a:r>
          </a:p>
        </p:txBody>
      </p:sp>
      <p:sp>
        <p:nvSpPr>
          <p:cNvPr id="29" name="Hexagon 28">
            <a:extLst>
              <a:ext uri="{FF2B5EF4-FFF2-40B4-BE49-F238E27FC236}">
                <a16:creationId xmlns:a16="http://schemas.microsoft.com/office/drawing/2014/main" id="{E2CEB866-1E8D-4929-8518-8B35F91766DD}"/>
              </a:ext>
            </a:extLst>
          </p:cNvPr>
          <p:cNvSpPr/>
          <p:nvPr/>
        </p:nvSpPr>
        <p:spPr bwMode="auto">
          <a:xfrm rot="5400000" flipH="1" flipV="1">
            <a:off x="886993" y="2104547"/>
            <a:ext cx="2015776" cy="1776870"/>
          </a:xfrm>
          <a:prstGeom prst="hexagon">
            <a:avLst/>
          </a:prstGeom>
          <a:solidFill>
            <a:srgbClr val="0078D4"/>
          </a:solidFill>
          <a:ln w="1587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0" name="Hexagon 133">
            <a:extLst>
              <a:ext uri="{FF2B5EF4-FFF2-40B4-BE49-F238E27FC236}">
                <a16:creationId xmlns:a16="http://schemas.microsoft.com/office/drawing/2014/main" id="{A90F88B9-06D6-4B6D-B405-9963C535B985}"/>
              </a:ext>
            </a:extLst>
          </p:cNvPr>
          <p:cNvSpPr/>
          <p:nvPr/>
        </p:nvSpPr>
        <p:spPr bwMode="auto">
          <a:xfrm rot="5400000" flipH="1" flipV="1">
            <a:off x="973928" y="1675360"/>
            <a:ext cx="1841914" cy="2082539"/>
          </a:xfrm>
          <a:custGeom>
            <a:avLst/>
            <a:gdLst>
              <a:gd name="connsiteX0" fmla="*/ 0 w 1440450"/>
              <a:gd name="connsiteY0" fmla="*/ 634865 h 1269730"/>
              <a:gd name="connsiteX1" fmla="*/ 317433 w 1440450"/>
              <a:gd name="connsiteY1" fmla="*/ 0 h 1269730"/>
              <a:gd name="connsiteX2" fmla="*/ 1123018 w 1440450"/>
              <a:gd name="connsiteY2" fmla="*/ 0 h 1269730"/>
              <a:gd name="connsiteX3" fmla="*/ 1440450 w 1440450"/>
              <a:gd name="connsiteY3" fmla="*/ 634865 h 1269730"/>
              <a:gd name="connsiteX4" fmla="*/ 1123018 w 1440450"/>
              <a:gd name="connsiteY4" fmla="*/ 1269730 h 1269730"/>
              <a:gd name="connsiteX5" fmla="*/ 317433 w 1440450"/>
              <a:gd name="connsiteY5" fmla="*/ 1269730 h 1269730"/>
              <a:gd name="connsiteX6" fmla="*/ 0 w 1440450"/>
              <a:gd name="connsiteY6" fmla="*/ 634865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6" fmla="*/ 408873 w 1440450"/>
              <a:gd name="connsiteY6" fmla="*/ 91440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0" fmla="*/ 0 w 1123017"/>
              <a:gd name="connsiteY0" fmla="*/ 0 h 1269730"/>
              <a:gd name="connsiteX1" fmla="*/ 805585 w 1123017"/>
              <a:gd name="connsiteY1" fmla="*/ 0 h 1269730"/>
              <a:gd name="connsiteX2" fmla="*/ 1123017 w 1123017"/>
              <a:gd name="connsiteY2" fmla="*/ 634865 h 1269730"/>
              <a:gd name="connsiteX3" fmla="*/ 805585 w 1123017"/>
              <a:gd name="connsiteY3" fmla="*/ 1269730 h 1269730"/>
              <a:gd name="connsiteX4" fmla="*/ 0 w 1123017"/>
              <a:gd name="connsiteY4" fmla="*/ 1269730 h 1269730"/>
              <a:gd name="connsiteX0" fmla="*/ 805585 w 1123017"/>
              <a:gd name="connsiteY0" fmla="*/ 0 h 1269730"/>
              <a:gd name="connsiteX1" fmla="*/ 1123017 w 1123017"/>
              <a:gd name="connsiteY1" fmla="*/ 634865 h 1269730"/>
              <a:gd name="connsiteX2" fmla="*/ 805585 w 1123017"/>
              <a:gd name="connsiteY2" fmla="*/ 1269730 h 1269730"/>
              <a:gd name="connsiteX3" fmla="*/ 0 w 1123017"/>
              <a:gd name="connsiteY3" fmla="*/ 1269730 h 1269730"/>
            </a:gdLst>
            <a:ahLst/>
            <a:cxnLst>
              <a:cxn ang="0">
                <a:pos x="connsiteX0" y="connsiteY0"/>
              </a:cxn>
              <a:cxn ang="0">
                <a:pos x="connsiteX1" y="connsiteY1"/>
              </a:cxn>
              <a:cxn ang="0">
                <a:pos x="connsiteX2" y="connsiteY2"/>
              </a:cxn>
              <a:cxn ang="0">
                <a:pos x="connsiteX3" y="connsiteY3"/>
              </a:cxn>
            </a:cxnLst>
            <a:rect l="l" t="t" r="r" b="b"/>
            <a:pathLst>
              <a:path w="1123017" h="1269730">
                <a:moveTo>
                  <a:pt x="805585" y="0"/>
                </a:moveTo>
                <a:lnTo>
                  <a:pt x="1123017" y="634865"/>
                </a:lnTo>
                <a:lnTo>
                  <a:pt x="805585" y="1269730"/>
                </a:lnTo>
                <a:lnTo>
                  <a:pt x="0" y="1269730"/>
                </a:lnTo>
              </a:path>
            </a:pathLst>
          </a:custGeom>
          <a:noFill/>
          <a:ln w="9525" cap="rnd" cmpd="sng" algn="ctr">
            <a:solidFill>
              <a:srgbClr val="0078D4"/>
            </a:solidFill>
            <a:prstDash val="solid"/>
            <a:headEnd type="oval"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Hexagon 30">
            <a:extLst>
              <a:ext uri="{FF2B5EF4-FFF2-40B4-BE49-F238E27FC236}">
                <a16:creationId xmlns:a16="http://schemas.microsoft.com/office/drawing/2014/main" id="{B21CB7CC-953D-4B5D-A368-B459DB215BFA}"/>
              </a:ext>
            </a:extLst>
          </p:cNvPr>
          <p:cNvSpPr/>
          <p:nvPr/>
        </p:nvSpPr>
        <p:spPr bwMode="auto">
          <a:xfrm rot="5400000" flipH="1" flipV="1">
            <a:off x="2987017" y="2104546"/>
            <a:ext cx="2015776" cy="1776869"/>
          </a:xfrm>
          <a:prstGeom prst="hexagon">
            <a:avLst/>
          </a:prstGeom>
          <a:solidFill>
            <a:srgbClr val="0078D4">
              <a:lumMod val="75000"/>
            </a:srgbClr>
          </a:solidFill>
          <a:ln w="1587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2" name="Hexagon 137">
            <a:extLst>
              <a:ext uri="{FF2B5EF4-FFF2-40B4-BE49-F238E27FC236}">
                <a16:creationId xmlns:a16="http://schemas.microsoft.com/office/drawing/2014/main" id="{B291D300-4308-4ABD-B420-9EC7D0831F39}"/>
              </a:ext>
            </a:extLst>
          </p:cNvPr>
          <p:cNvSpPr/>
          <p:nvPr/>
        </p:nvSpPr>
        <p:spPr bwMode="auto">
          <a:xfrm rot="5400000" flipH="1" flipV="1">
            <a:off x="3200840" y="3372898"/>
            <a:ext cx="529376" cy="1058753"/>
          </a:xfrm>
          <a:custGeom>
            <a:avLst/>
            <a:gdLst>
              <a:gd name="connsiteX0" fmla="*/ 0 w 1371600"/>
              <a:gd name="connsiteY0" fmla="*/ 608076 h 1216152"/>
              <a:gd name="connsiteX1" fmla="*/ 304038 w 1371600"/>
              <a:gd name="connsiteY1" fmla="*/ 0 h 1216152"/>
              <a:gd name="connsiteX2" fmla="*/ 1067562 w 1371600"/>
              <a:gd name="connsiteY2" fmla="*/ 0 h 1216152"/>
              <a:gd name="connsiteX3" fmla="*/ 1371600 w 1371600"/>
              <a:gd name="connsiteY3" fmla="*/ 608076 h 1216152"/>
              <a:gd name="connsiteX4" fmla="*/ 1067562 w 1371600"/>
              <a:gd name="connsiteY4" fmla="*/ 1216152 h 1216152"/>
              <a:gd name="connsiteX5" fmla="*/ 304038 w 1371600"/>
              <a:gd name="connsiteY5" fmla="*/ 1216152 h 1216152"/>
              <a:gd name="connsiteX6" fmla="*/ 0 w 1371600"/>
              <a:gd name="connsiteY6" fmla="*/ 608076 h 1216152"/>
              <a:gd name="connsiteX0" fmla="*/ 1371600 w 1463040"/>
              <a:gd name="connsiteY0" fmla="*/ 608076 h 1216152"/>
              <a:gd name="connsiteX1" fmla="*/ 1067562 w 1463040"/>
              <a:gd name="connsiteY1" fmla="*/ 1216152 h 1216152"/>
              <a:gd name="connsiteX2" fmla="*/ 304038 w 1463040"/>
              <a:gd name="connsiteY2" fmla="*/ 1216152 h 1216152"/>
              <a:gd name="connsiteX3" fmla="*/ 0 w 1463040"/>
              <a:gd name="connsiteY3" fmla="*/ 608076 h 1216152"/>
              <a:gd name="connsiteX4" fmla="*/ 304038 w 1463040"/>
              <a:gd name="connsiteY4" fmla="*/ 0 h 1216152"/>
              <a:gd name="connsiteX5" fmla="*/ 1067562 w 1463040"/>
              <a:gd name="connsiteY5" fmla="*/ 0 h 1216152"/>
              <a:gd name="connsiteX6" fmla="*/ 1463040 w 1463040"/>
              <a:gd name="connsiteY6" fmla="*/ 699516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5" fmla="*/ 1067562 w 1371600"/>
              <a:gd name="connsiteY5" fmla="*/ 0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0" fmla="*/ 1371600 w 1371600"/>
              <a:gd name="connsiteY0" fmla="*/ 0 h 608076"/>
              <a:gd name="connsiteX1" fmla="*/ 1067562 w 1371600"/>
              <a:gd name="connsiteY1" fmla="*/ 608076 h 608076"/>
              <a:gd name="connsiteX2" fmla="*/ 304038 w 1371600"/>
              <a:gd name="connsiteY2" fmla="*/ 608076 h 608076"/>
              <a:gd name="connsiteX3" fmla="*/ 0 w 1371600"/>
              <a:gd name="connsiteY3" fmla="*/ 0 h 608076"/>
              <a:gd name="connsiteX0" fmla="*/ 1067562 w 1067562"/>
              <a:gd name="connsiteY0" fmla="*/ 0 h 608076"/>
              <a:gd name="connsiteX1" fmla="*/ 763524 w 1067562"/>
              <a:gd name="connsiteY1" fmla="*/ 608076 h 608076"/>
              <a:gd name="connsiteX2" fmla="*/ 0 w 1067562"/>
              <a:gd name="connsiteY2" fmla="*/ 608076 h 608076"/>
              <a:gd name="connsiteX0" fmla="*/ 304038 w 304038"/>
              <a:gd name="connsiteY0" fmla="*/ 0 h 608076"/>
              <a:gd name="connsiteX1" fmla="*/ 0 w 304038"/>
              <a:gd name="connsiteY1" fmla="*/ 608076 h 608076"/>
            </a:gdLst>
            <a:ahLst/>
            <a:cxnLst>
              <a:cxn ang="0">
                <a:pos x="connsiteX0" y="connsiteY0"/>
              </a:cxn>
              <a:cxn ang="0">
                <a:pos x="connsiteX1" y="connsiteY1"/>
              </a:cxn>
            </a:cxnLst>
            <a:rect l="l" t="t" r="r" b="b"/>
            <a:pathLst>
              <a:path w="304038" h="608076">
                <a:moveTo>
                  <a:pt x="304038" y="0"/>
                </a:moveTo>
                <a:lnTo>
                  <a:pt x="0" y="608076"/>
                </a:lnTo>
              </a:path>
            </a:pathLst>
          </a:custGeom>
          <a:noFill/>
          <a:ln w="9525" cap="rnd" cmpd="sng" algn="ctr">
            <a:solidFill>
              <a:srgbClr val="005A9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fr-FR" sz="4313" b="0" i="0" u="none" strike="noStrike" kern="0" cap="none" spc="0" normalizeH="0" baseline="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Hexagon 137">
            <a:extLst>
              <a:ext uri="{FF2B5EF4-FFF2-40B4-BE49-F238E27FC236}">
                <a16:creationId xmlns:a16="http://schemas.microsoft.com/office/drawing/2014/main" id="{0CB20F4C-FD14-4D0A-B9E7-719C880AE0C7}"/>
              </a:ext>
            </a:extLst>
          </p:cNvPr>
          <p:cNvSpPr/>
          <p:nvPr/>
        </p:nvSpPr>
        <p:spPr bwMode="auto">
          <a:xfrm rot="16200000" flipV="1">
            <a:off x="4249616" y="3378802"/>
            <a:ext cx="529376" cy="1046945"/>
          </a:xfrm>
          <a:custGeom>
            <a:avLst/>
            <a:gdLst>
              <a:gd name="connsiteX0" fmla="*/ 0 w 1371600"/>
              <a:gd name="connsiteY0" fmla="*/ 608076 h 1216152"/>
              <a:gd name="connsiteX1" fmla="*/ 304038 w 1371600"/>
              <a:gd name="connsiteY1" fmla="*/ 0 h 1216152"/>
              <a:gd name="connsiteX2" fmla="*/ 1067562 w 1371600"/>
              <a:gd name="connsiteY2" fmla="*/ 0 h 1216152"/>
              <a:gd name="connsiteX3" fmla="*/ 1371600 w 1371600"/>
              <a:gd name="connsiteY3" fmla="*/ 608076 h 1216152"/>
              <a:gd name="connsiteX4" fmla="*/ 1067562 w 1371600"/>
              <a:gd name="connsiteY4" fmla="*/ 1216152 h 1216152"/>
              <a:gd name="connsiteX5" fmla="*/ 304038 w 1371600"/>
              <a:gd name="connsiteY5" fmla="*/ 1216152 h 1216152"/>
              <a:gd name="connsiteX6" fmla="*/ 0 w 1371600"/>
              <a:gd name="connsiteY6" fmla="*/ 608076 h 1216152"/>
              <a:gd name="connsiteX0" fmla="*/ 1371600 w 1463040"/>
              <a:gd name="connsiteY0" fmla="*/ 608076 h 1216152"/>
              <a:gd name="connsiteX1" fmla="*/ 1067562 w 1463040"/>
              <a:gd name="connsiteY1" fmla="*/ 1216152 h 1216152"/>
              <a:gd name="connsiteX2" fmla="*/ 304038 w 1463040"/>
              <a:gd name="connsiteY2" fmla="*/ 1216152 h 1216152"/>
              <a:gd name="connsiteX3" fmla="*/ 0 w 1463040"/>
              <a:gd name="connsiteY3" fmla="*/ 608076 h 1216152"/>
              <a:gd name="connsiteX4" fmla="*/ 304038 w 1463040"/>
              <a:gd name="connsiteY4" fmla="*/ 0 h 1216152"/>
              <a:gd name="connsiteX5" fmla="*/ 1067562 w 1463040"/>
              <a:gd name="connsiteY5" fmla="*/ 0 h 1216152"/>
              <a:gd name="connsiteX6" fmla="*/ 1463040 w 1463040"/>
              <a:gd name="connsiteY6" fmla="*/ 699516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5" fmla="*/ 1067562 w 1371600"/>
              <a:gd name="connsiteY5" fmla="*/ 0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0" fmla="*/ 1371600 w 1371600"/>
              <a:gd name="connsiteY0" fmla="*/ 0 h 608076"/>
              <a:gd name="connsiteX1" fmla="*/ 1067562 w 1371600"/>
              <a:gd name="connsiteY1" fmla="*/ 608076 h 608076"/>
              <a:gd name="connsiteX2" fmla="*/ 304038 w 1371600"/>
              <a:gd name="connsiteY2" fmla="*/ 608076 h 608076"/>
              <a:gd name="connsiteX3" fmla="*/ 0 w 1371600"/>
              <a:gd name="connsiteY3" fmla="*/ 0 h 608076"/>
              <a:gd name="connsiteX0" fmla="*/ 1067562 w 1067562"/>
              <a:gd name="connsiteY0" fmla="*/ 0 h 608076"/>
              <a:gd name="connsiteX1" fmla="*/ 763524 w 1067562"/>
              <a:gd name="connsiteY1" fmla="*/ 608076 h 608076"/>
              <a:gd name="connsiteX2" fmla="*/ 0 w 1067562"/>
              <a:gd name="connsiteY2" fmla="*/ 608076 h 608076"/>
              <a:gd name="connsiteX0" fmla="*/ 304038 w 304038"/>
              <a:gd name="connsiteY0" fmla="*/ 0 h 608076"/>
              <a:gd name="connsiteX1" fmla="*/ 0 w 304038"/>
              <a:gd name="connsiteY1" fmla="*/ 608076 h 608076"/>
            </a:gdLst>
            <a:ahLst/>
            <a:cxnLst>
              <a:cxn ang="0">
                <a:pos x="connsiteX0" y="connsiteY0"/>
              </a:cxn>
              <a:cxn ang="0">
                <a:pos x="connsiteX1" y="connsiteY1"/>
              </a:cxn>
            </a:cxnLst>
            <a:rect l="l" t="t" r="r" b="b"/>
            <a:pathLst>
              <a:path w="304038" h="608076">
                <a:moveTo>
                  <a:pt x="304038" y="0"/>
                </a:moveTo>
                <a:lnTo>
                  <a:pt x="0" y="608076"/>
                </a:lnTo>
              </a:path>
            </a:pathLst>
          </a:custGeom>
          <a:noFill/>
          <a:ln w="9525" cap="rnd" cmpd="sng" algn="ctr">
            <a:solidFill>
              <a:srgbClr val="005A9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fr-FR" sz="4313" b="0" i="0" u="none" strike="noStrike" kern="0" cap="none" spc="0" normalizeH="0" baseline="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Hexagon 133">
            <a:extLst>
              <a:ext uri="{FF2B5EF4-FFF2-40B4-BE49-F238E27FC236}">
                <a16:creationId xmlns:a16="http://schemas.microsoft.com/office/drawing/2014/main" id="{65C798BE-3DED-4742-8AC4-B4729AA64364}"/>
              </a:ext>
            </a:extLst>
          </p:cNvPr>
          <p:cNvSpPr/>
          <p:nvPr/>
        </p:nvSpPr>
        <p:spPr bwMode="auto">
          <a:xfrm rot="16200000" flipV="1">
            <a:off x="5158090" y="1675360"/>
            <a:ext cx="1841914" cy="2082539"/>
          </a:xfrm>
          <a:custGeom>
            <a:avLst/>
            <a:gdLst>
              <a:gd name="connsiteX0" fmla="*/ 0 w 1440450"/>
              <a:gd name="connsiteY0" fmla="*/ 634865 h 1269730"/>
              <a:gd name="connsiteX1" fmla="*/ 317433 w 1440450"/>
              <a:gd name="connsiteY1" fmla="*/ 0 h 1269730"/>
              <a:gd name="connsiteX2" fmla="*/ 1123018 w 1440450"/>
              <a:gd name="connsiteY2" fmla="*/ 0 h 1269730"/>
              <a:gd name="connsiteX3" fmla="*/ 1440450 w 1440450"/>
              <a:gd name="connsiteY3" fmla="*/ 634865 h 1269730"/>
              <a:gd name="connsiteX4" fmla="*/ 1123018 w 1440450"/>
              <a:gd name="connsiteY4" fmla="*/ 1269730 h 1269730"/>
              <a:gd name="connsiteX5" fmla="*/ 317433 w 1440450"/>
              <a:gd name="connsiteY5" fmla="*/ 1269730 h 1269730"/>
              <a:gd name="connsiteX6" fmla="*/ 0 w 1440450"/>
              <a:gd name="connsiteY6" fmla="*/ 634865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6" fmla="*/ 408873 w 1440450"/>
              <a:gd name="connsiteY6" fmla="*/ 91440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0" fmla="*/ 0 w 1123017"/>
              <a:gd name="connsiteY0" fmla="*/ 0 h 1269730"/>
              <a:gd name="connsiteX1" fmla="*/ 805585 w 1123017"/>
              <a:gd name="connsiteY1" fmla="*/ 0 h 1269730"/>
              <a:gd name="connsiteX2" fmla="*/ 1123017 w 1123017"/>
              <a:gd name="connsiteY2" fmla="*/ 634865 h 1269730"/>
              <a:gd name="connsiteX3" fmla="*/ 805585 w 1123017"/>
              <a:gd name="connsiteY3" fmla="*/ 1269730 h 1269730"/>
              <a:gd name="connsiteX4" fmla="*/ 0 w 1123017"/>
              <a:gd name="connsiteY4" fmla="*/ 1269730 h 1269730"/>
              <a:gd name="connsiteX0" fmla="*/ 805585 w 1123017"/>
              <a:gd name="connsiteY0" fmla="*/ 0 h 1269730"/>
              <a:gd name="connsiteX1" fmla="*/ 1123017 w 1123017"/>
              <a:gd name="connsiteY1" fmla="*/ 634865 h 1269730"/>
              <a:gd name="connsiteX2" fmla="*/ 805585 w 1123017"/>
              <a:gd name="connsiteY2" fmla="*/ 1269730 h 1269730"/>
              <a:gd name="connsiteX3" fmla="*/ 0 w 1123017"/>
              <a:gd name="connsiteY3" fmla="*/ 1269730 h 1269730"/>
            </a:gdLst>
            <a:ahLst/>
            <a:cxnLst>
              <a:cxn ang="0">
                <a:pos x="connsiteX0" y="connsiteY0"/>
              </a:cxn>
              <a:cxn ang="0">
                <a:pos x="connsiteX1" y="connsiteY1"/>
              </a:cxn>
              <a:cxn ang="0">
                <a:pos x="connsiteX2" y="connsiteY2"/>
              </a:cxn>
              <a:cxn ang="0">
                <a:pos x="connsiteX3" y="connsiteY3"/>
              </a:cxn>
            </a:cxnLst>
            <a:rect l="l" t="t" r="r" b="b"/>
            <a:pathLst>
              <a:path w="1123017" h="1269730">
                <a:moveTo>
                  <a:pt x="805585" y="0"/>
                </a:moveTo>
                <a:lnTo>
                  <a:pt x="1123017" y="634865"/>
                </a:lnTo>
                <a:lnTo>
                  <a:pt x="805585" y="1269730"/>
                </a:lnTo>
                <a:lnTo>
                  <a:pt x="0" y="1269730"/>
                </a:lnTo>
              </a:path>
            </a:pathLst>
          </a:custGeom>
          <a:noFill/>
          <a:ln w="9525" cap="rnd" cmpd="sng" algn="ctr">
            <a:solidFill>
              <a:srgbClr val="003C6A"/>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5" name="Hexagon 34">
            <a:extLst>
              <a:ext uri="{FF2B5EF4-FFF2-40B4-BE49-F238E27FC236}">
                <a16:creationId xmlns:a16="http://schemas.microsoft.com/office/drawing/2014/main" id="{09ADE2B4-A859-4F52-80A4-4B53E430DA48}"/>
              </a:ext>
            </a:extLst>
          </p:cNvPr>
          <p:cNvSpPr/>
          <p:nvPr/>
        </p:nvSpPr>
        <p:spPr bwMode="auto">
          <a:xfrm rot="5400000" flipH="1" flipV="1">
            <a:off x="5044491" y="2104546"/>
            <a:ext cx="2015776" cy="1776870"/>
          </a:xfrm>
          <a:prstGeom prst="hexagon">
            <a:avLst/>
          </a:prstGeom>
          <a:solidFill>
            <a:srgbClr val="003C6A"/>
          </a:solidFill>
          <a:ln w="15875" cap="flat" cmpd="sng" algn="ctr">
            <a:noFill/>
            <a:prstDash val="solid"/>
            <a:headEnd type="none" w="med" len="med"/>
            <a:tailEnd type="none" w="med" len="med"/>
          </a:ln>
          <a:effectLst/>
        </p:spPr>
        <p:txBody>
          <a:bodyPr rot="0" spcFirstLastPara="0" vertOverflow="overflow" horzOverflow="overflow" vert="horz" wrap="none" lIns="0" tIns="36576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Hexagon 133">
            <a:extLst>
              <a:ext uri="{FF2B5EF4-FFF2-40B4-BE49-F238E27FC236}">
                <a16:creationId xmlns:a16="http://schemas.microsoft.com/office/drawing/2014/main" id="{C0DE1AA5-5F2B-4F8A-AEE2-B8DB5E200647}"/>
              </a:ext>
            </a:extLst>
          </p:cNvPr>
          <p:cNvSpPr/>
          <p:nvPr/>
        </p:nvSpPr>
        <p:spPr bwMode="auto">
          <a:xfrm rot="5400000" flipH="1">
            <a:off x="6439089" y="2951446"/>
            <a:ext cx="1316736" cy="45719"/>
          </a:xfrm>
          <a:custGeom>
            <a:avLst/>
            <a:gdLst>
              <a:gd name="connsiteX0" fmla="*/ 0 w 1440450"/>
              <a:gd name="connsiteY0" fmla="*/ 634865 h 1269730"/>
              <a:gd name="connsiteX1" fmla="*/ 317433 w 1440450"/>
              <a:gd name="connsiteY1" fmla="*/ 0 h 1269730"/>
              <a:gd name="connsiteX2" fmla="*/ 1123018 w 1440450"/>
              <a:gd name="connsiteY2" fmla="*/ 0 h 1269730"/>
              <a:gd name="connsiteX3" fmla="*/ 1440450 w 1440450"/>
              <a:gd name="connsiteY3" fmla="*/ 634865 h 1269730"/>
              <a:gd name="connsiteX4" fmla="*/ 1123018 w 1440450"/>
              <a:gd name="connsiteY4" fmla="*/ 1269730 h 1269730"/>
              <a:gd name="connsiteX5" fmla="*/ 317433 w 1440450"/>
              <a:gd name="connsiteY5" fmla="*/ 1269730 h 1269730"/>
              <a:gd name="connsiteX6" fmla="*/ 0 w 1440450"/>
              <a:gd name="connsiteY6" fmla="*/ 634865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6" fmla="*/ 408873 w 1440450"/>
              <a:gd name="connsiteY6" fmla="*/ 91440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0" fmla="*/ 0 w 1123017"/>
              <a:gd name="connsiteY0" fmla="*/ 0 h 1269730"/>
              <a:gd name="connsiteX1" fmla="*/ 805585 w 1123017"/>
              <a:gd name="connsiteY1" fmla="*/ 0 h 1269730"/>
              <a:gd name="connsiteX2" fmla="*/ 1123017 w 1123017"/>
              <a:gd name="connsiteY2" fmla="*/ 634865 h 1269730"/>
              <a:gd name="connsiteX3" fmla="*/ 805585 w 1123017"/>
              <a:gd name="connsiteY3" fmla="*/ 1269730 h 1269730"/>
              <a:gd name="connsiteX4" fmla="*/ 0 w 1123017"/>
              <a:gd name="connsiteY4" fmla="*/ 1269730 h 1269730"/>
              <a:gd name="connsiteX0" fmla="*/ 805585 w 1123017"/>
              <a:gd name="connsiteY0" fmla="*/ 0 h 1269730"/>
              <a:gd name="connsiteX1" fmla="*/ 1123017 w 1123017"/>
              <a:gd name="connsiteY1" fmla="*/ 634865 h 1269730"/>
              <a:gd name="connsiteX2" fmla="*/ 805585 w 1123017"/>
              <a:gd name="connsiteY2" fmla="*/ 1269730 h 1269730"/>
              <a:gd name="connsiteX3" fmla="*/ 0 w 1123017"/>
              <a:gd name="connsiteY3" fmla="*/ 1269730 h 1269730"/>
              <a:gd name="connsiteX0" fmla="*/ 1123017 w 1123017"/>
              <a:gd name="connsiteY0" fmla="*/ 0 h 634865"/>
              <a:gd name="connsiteX1" fmla="*/ 805585 w 1123017"/>
              <a:gd name="connsiteY1" fmla="*/ 634865 h 634865"/>
              <a:gd name="connsiteX2" fmla="*/ 0 w 1123017"/>
              <a:gd name="connsiteY2" fmla="*/ 634865 h 634865"/>
              <a:gd name="connsiteX0" fmla="*/ 805585 w 805585"/>
              <a:gd name="connsiteY0" fmla="*/ 0 h 0"/>
              <a:gd name="connsiteX1" fmla="*/ 0 w 805585"/>
              <a:gd name="connsiteY1" fmla="*/ 0 h 0"/>
            </a:gdLst>
            <a:ahLst/>
            <a:cxnLst>
              <a:cxn ang="0">
                <a:pos x="connsiteX0" y="connsiteY0"/>
              </a:cxn>
              <a:cxn ang="0">
                <a:pos x="connsiteX1" y="connsiteY1"/>
              </a:cxn>
            </a:cxnLst>
            <a:rect l="l" t="t" r="r" b="b"/>
            <a:pathLst>
              <a:path w="805585">
                <a:moveTo>
                  <a:pt x="805585" y="0"/>
                </a:moveTo>
                <a:lnTo>
                  <a:pt x="0" y="0"/>
                </a:lnTo>
              </a:path>
            </a:pathLst>
          </a:custGeom>
          <a:noFill/>
          <a:ln w="9525" cap="rnd"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Hexagon 36">
            <a:extLst>
              <a:ext uri="{FF2B5EF4-FFF2-40B4-BE49-F238E27FC236}">
                <a16:creationId xmlns:a16="http://schemas.microsoft.com/office/drawing/2014/main" id="{47030A75-D605-4717-82CE-B6729C2FE44C}"/>
              </a:ext>
            </a:extLst>
          </p:cNvPr>
          <p:cNvSpPr/>
          <p:nvPr/>
        </p:nvSpPr>
        <p:spPr bwMode="auto">
          <a:xfrm rot="5400000" flipH="1" flipV="1">
            <a:off x="7171182" y="2104546"/>
            <a:ext cx="2015776" cy="1776869"/>
          </a:xfrm>
          <a:prstGeom prst="hexagon">
            <a:avLst/>
          </a:prstGeom>
          <a:solidFill>
            <a:srgbClr val="002050">
              <a:lumMod val="90000"/>
              <a:lumOff val="10000"/>
            </a:srgbClr>
          </a:solidFill>
          <a:ln w="15875" cap="flat" cmpd="sng" algn="ctr">
            <a:noFill/>
            <a:prstDash val="solid"/>
            <a:headEnd type="none" w="med" len="med"/>
            <a:tailEnd type="none" w="med" len="med"/>
          </a:ln>
          <a:effectLst/>
        </p:spPr>
        <p:txBody>
          <a:bodyPr rot="0" spcFirstLastPara="0" vertOverflow="overflow" horzOverflow="overflow" vert="horz" wrap="none" lIns="0" tIns="36576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38" name="Hexagon 137">
            <a:extLst>
              <a:ext uri="{FF2B5EF4-FFF2-40B4-BE49-F238E27FC236}">
                <a16:creationId xmlns:a16="http://schemas.microsoft.com/office/drawing/2014/main" id="{A61CBE16-4F6C-49DD-9F3E-D687069627BD}"/>
              </a:ext>
            </a:extLst>
          </p:cNvPr>
          <p:cNvSpPr/>
          <p:nvPr/>
        </p:nvSpPr>
        <p:spPr bwMode="auto">
          <a:xfrm rot="5400000" flipH="1" flipV="1">
            <a:off x="7385005" y="3372898"/>
            <a:ext cx="529376" cy="1058753"/>
          </a:xfrm>
          <a:custGeom>
            <a:avLst/>
            <a:gdLst>
              <a:gd name="connsiteX0" fmla="*/ 0 w 1371600"/>
              <a:gd name="connsiteY0" fmla="*/ 608076 h 1216152"/>
              <a:gd name="connsiteX1" fmla="*/ 304038 w 1371600"/>
              <a:gd name="connsiteY1" fmla="*/ 0 h 1216152"/>
              <a:gd name="connsiteX2" fmla="*/ 1067562 w 1371600"/>
              <a:gd name="connsiteY2" fmla="*/ 0 h 1216152"/>
              <a:gd name="connsiteX3" fmla="*/ 1371600 w 1371600"/>
              <a:gd name="connsiteY3" fmla="*/ 608076 h 1216152"/>
              <a:gd name="connsiteX4" fmla="*/ 1067562 w 1371600"/>
              <a:gd name="connsiteY4" fmla="*/ 1216152 h 1216152"/>
              <a:gd name="connsiteX5" fmla="*/ 304038 w 1371600"/>
              <a:gd name="connsiteY5" fmla="*/ 1216152 h 1216152"/>
              <a:gd name="connsiteX6" fmla="*/ 0 w 1371600"/>
              <a:gd name="connsiteY6" fmla="*/ 608076 h 1216152"/>
              <a:gd name="connsiteX0" fmla="*/ 1371600 w 1463040"/>
              <a:gd name="connsiteY0" fmla="*/ 608076 h 1216152"/>
              <a:gd name="connsiteX1" fmla="*/ 1067562 w 1463040"/>
              <a:gd name="connsiteY1" fmla="*/ 1216152 h 1216152"/>
              <a:gd name="connsiteX2" fmla="*/ 304038 w 1463040"/>
              <a:gd name="connsiteY2" fmla="*/ 1216152 h 1216152"/>
              <a:gd name="connsiteX3" fmla="*/ 0 w 1463040"/>
              <a:gd name="connsiteY3" fmla="*/ 608076 h 1216152"/>
              <a:gd name="connsiteX4" fmla="*/ 304038 w 1463040"/>
              <a:gd name="connsiteY4" fmla="*/ 0 h 1216152"/>
              <a:gd name="connsiteX5" fmla="*/ 1067562 w 1463040"/>
              <a:gd name="connsiteY5" fmla="*/ 0 h 1216152"/>
              <a:gd name="connsiteX6" fmla="*/ 1463040 w 1463040"/>
              <a:gd name="connsiteY6" fmla="*/ 699516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5" fmla="*/ 1067562 w 1371600"/>
              <a:gd name="connsiteY5" fmla="*/ 0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0" fmla="*/ 1371600 w 1371600"/>
              <a:gd name="connsiteY0" fmla="*/ 0 h 608076"/>
              <a:gd name="connsiteX1" fmla="*/ 1067562 w 1371600"/>
              <a:gd name="connsiteY1" fmla="*/ 608076 h 608076"/>
              <a:gd name="connsiteX2" fmla="*/ 304038 w 1371600"/>
              <a:gd name="connsiteY2" fmla="*/ 608076 h 608076"/>
              <a:gd name="connsiteX3" fmla="*/ 0 w 1371600"/>
              <a:gd name="connsiteY3" fmla="*/ 0 h 608076"/>
              <a:gd name="connsiteX0" fmla="*/ 1067562 w 1067562"/>
              <a:gd name="connsiteY0" fmla="*/ 0 h 608076"/>
              <a:gd name="connsiteX1" fmla="*/ 763524 w 1067562"/>
              <a:gd name="connsiteY1" fmla="*/ 608076 h 608076"/>
              <a:gd name="connsiteX2" fmla="*/ 0 w 1067562"/>
              <a:gd name="connsiteY2" fmla="*/ 608076 h 608076"/>
              <a:gd name="connsiteX0" fmla="*/ 304038 w 304038"/>
              <a:gd name="connsiteY0" fmla="*/ 0 h 608076"/>
              <a:gd name="connsiteX1" fmla="*/ 0 w 304038"/>
              <a:gd name="connsiteY1" fmla="*/ 608076 h 608076"/>
            </a:gdLst>
            <a:ahLst/>
            <a:cxnLst>
              <a:cxn ang="0">
                <a:pos x="connsiteX0" y="connsiteY0"/>
              </a:cxn>
              <a:cxn ang="0">
                <a:pos x="connsiteX1" y="connsiteY1"/>
              </a:cxn>
            </a:cxnLst>
            <a:rect l="l" t="t" r="r" b="b"/>
            <a:pathLst>
              <a:path w="304038" h="608076">
                <a:moveTo>
                  <a:pt x="304038" y="0"/>
                </a:moveTo>
                <a:lnTo>
                  <a:pt x="0" y="608076"/>
                </a:lnTo>
              </a:path>
            </a:pathLst>
          </a:custGeom>
          <a:noFill/>
          <a:ln w="9525" cap="rnd" cmpd="sng" algn="ctr">
            <a:solidFill>
              <a:srgbClr val="00317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fr-FR" sz="4313" b="0" i="0" u="none" strike="noStrike" kern="0" cap="none" spc="0" normalizeH="0" baseline="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Hexagon 137">
            <a:extLst>
              <a:ext uri="{FF2B5EF4-FFF2-40B4-BE49-F238E27FC236}">
                <a16:creationId xmlns:a16="http://schemas.microsoft.com/office/drawing/2014/main" id="{B08754D1-21F9-4AE4-B855-C82C6FD87F88}"/>
              </a:ext>
            </a:extLst>
          </p:cNvPr>
          <p:cNvSpPr/>
          <p:nvPr/>
        </p:nvSpPr>
        <p:spPr bwMode="auto">
          <a:xfrm rot="16200000" flipV="1">
            <a:off x="8439685" y="3372898"/>
            <a:ext cx="529376" cy="1058753"/>
          </a:xfrm>
          <a:custGeom>
            <a:avLst/>
            <a:gdLst>
              <a:gd name="connsiteX0" fmla="*/ 0 w 1371600"/>
              <a:gd name="connsiteY0" fmla="*/ 608076 h 1216152"/>
              <a:gd name="connsiteX1" fmla="*/ 304038 w 1371600"/>
              <a:gd name="connsiteY1" fmla="*/ 0 h 1216152"/>
              <a:gd name="connsiteX2" fmla="*/ 1067562 w 1371600"/>
              <a:gd name="connsiteY2" fmla="*/ 0 h 1216152"/>
              <a:gd name="connsiteX3" fmla="*/ 1371600 w 1371600"/>
              <a:gd name="connsiteY3" fmla="*/ 608076 h 1216152"/>
              <a:gd name="connsiteX4" fmla="*/ 1067562 w 1371600"/>
              <a:gd name="connsiteY4" fmla="*/ 1216152 h 1216152"/>
              <a:gd name="connsiteX5" fmla="*/ 304038 w 1371600"/>
              <a:gd name="connsiteY5" fmla="*/ 1216152 h 1216152"/>
              <a:gd name="connsiteX6" fmla="*/ 0 w 1371600"/>
              <a:gd name="connsiteY6" fmla="*/ 608076 h 1216152"/>
              <a:gd name="connsiteX0" fmla="*/ 1371600 w 1463040"/>
              <a:gd name="connsiteY0" fmla="*/ 608076 h 1216152"/>
              <a:gd name="connsiteX1" fmla="*/ 1067562 w 1463040"/>
              <a:gd name="connsiteY1" fmla="*/ 1216152 h 1216152"/>
              <a:gd name="connsiteX2" fmla="*/ 304038 w 1463040"/>
              <a:gd name="connsiteY2" fmla="*/ 1216152 h 1216152"/>
              <a:gd name="connsiteX3" fmla="*/ 0 w 1463040"/>
              <a:gd name="connsiteY3" fmla="*/ 608076 h 1216152"/>
              <a:gd name="connsiteX4" fmla="*/ 304038 w 1463040"/>
              <a:gd name="connsiteY4" fmla="*/ 0 h 1216152"/>
              <a:gd name="connsiteX5" fmla="*/ 1067562 w 1463040"/>
              <a:gd name="connsiteY5" fmla="*/ 0 h 1216152"/>
              <a:gd name="connsiteX6" fmla="*/ 1463040 w 1463040"/>
              <a:gd name="connsiteY6" fmla="*/ 699516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5" fmla="*/ 1067562 w 1371600"/>
              <a:gd name="connsiteY5" fmla="*/ 0 h 1216152"/>
              <a:gd name="connsiteX0" fmla="*/ 1371600 w 1371600"/>
              <a:gd name="connsiteY0" fmla="*/ 608076 h 1216152"/>
              <a:gd name="connsiteX1" fmla="*/ 1067562 w 1371600"/>
              <a:gd name="connsiteY1" fmla="*/ 1216152 h 1216152"/>
              <a:gd name="connsiteX2" fmla="*/ 304038 w 1371600"/>
              <a:gd name="connsiteY2" fmla="*/ 1216152 h 1216152"/>
              <a:gd name="connsiteX3" fmla="*/ 0 w 1371600"/>
              <a:gd name="connsiteY3" fmla="*/ 608076 h 1216152"/>
              <a:gd name="connsiteX4" fmla="*/ 304038 w 1371600"/>
              <a:gd name="connsiteY4" fmla="*/ 0 h 1216152"/>
              <a:gd name="connsiteX0" fmla="*/ 1371600 w 1371600"/>
              <a:gd name="connsiteY0" fmla="*/ 0 h 608076"/>
              <a:gd name="connsiteX1" fmla="*/ 1067562 w 1371600"/>
              <a:gd name="connsiteY1" fmla="*/ 608076 h 608076"/>
              <a:gd name="connsiteX2" fmla="*/ 304038 w 1371600"/>
              <a:gd name="connsiteY2" fmla="*/ 608076 h 608076"/>
              <a:gd name="connsiteX3" fmla="*/ 0 w 1371600"/>
              <a:gd name="connsiteY3" fmla="*/ 0 h 608076"/>
              <a:gd name="connsiteX0" fmla="*/ 1067562 w 1067562"/>
              <a:gd name="connsiteY0" fmla="*/ 0 h 608076"/>
              <a:gd name="connsiteX1" fmla="*/ 763524 w 1067562"/>
              <a:gd name="connsiteY1" fmla="*/ 608076 h 608076"/>
              <a:gd name="connsiteX2" fmla="*/ 0 w 1067562"/>
              <a:gd name="connsiteY2" fmla="*/ 608076 h 608076"/>
              <a:gd name="connsiteX0" fmla="*/ 304038 w 304038"/>
              <a:gd name="connsiteY0" fmla="*/ 0 h 608076"/>
              <a:gd name="connsiteX1" fmla="*/ 0 w 304038"/>
              <a:gd name="connsiteY1" fmla="*/ 608076 h 608076"/>
            </a:gdLst>
            <a:ahLst/>
            <a:cxnLst>
              <a:cxn ang="0">
                <a:pos x="connsiteX0" y="connsiteY0"/>
              </a:cxn>
              <a:cxn ang="0">
                <a:pos x="connsiteX1" y="connsiteY1"/>
              </a:cxn>
            </a:cxnLst>
            <a:rect l="l" t="t" r="r" b="b"/>
            <a:pathLst>
              <a:path w="304038" h="608076">
                <a:moveTo>
                  <a:pt x="304038" y="0"/>
                </a:moveTo>
                <a:lnTo>
                  <a:pt x="0" y="608076"/>
                </a:lnTo>
              </a:path>
            </a:pathLst>
          </a:custGeom>
          <a:noFill/>
          <a:ln w="9525" cap="rnd" cmpd="sng" algn="ctr">
            <a:solidFill>
              <a:srgbClr val="00317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fr-FR" sz="4313" b="0" i="0" u="none" strike="noStrike" kern="0" cap="none" spc="0" normalizeH="0" baseline="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Hexagon 39">
            <a:extLst>
              <a:ext uri="{FF2B5EF4-FFF2-40B4-BE49-F238E27FC236}">
                <a16:creationId xmlns:a16="http://schemas.microsoft.com/office/drawing/2014/main" id="{2766D123-518B-4215-9320-40EEC63880FB}"/>
              </a:ext>
            </a:extLst>
          </p:cNvPr>
          <p:cNvSpPr/>
          <p:nvPr/>
        </p:nvSpPr>
        <p:spPr bwMode="auto">
          <a:xfrm rot="16200000" flipV="1">
            <a:off x="9267136" y="2104547"/>
            <a:ext cx="2015776" cy="1776870"/>
          </a:xfrm>
          <a:prstGeom prst="hexagon">
            <a:avLst/>
          </a:prstGeom>
          <a:solidFill>
            <a:srgbClr val="002050"/>
          </a:solidFill>
          <a:ln w="15875" cap="flat" cmpd="sng" algn="ctr">
            <a:noFill/>
            <a:prstDash val="solid"/>
            <a:headEnd type="none" w="med" len="med"/>
            <a:tailEnd type="none" w="med" len="med"/>
          </a:ln>
          <a:effectLst/>
        </p:spPr>
        <p:txBody>
          <a:bodyPr rot="0" spcFirstLastPara="0" vertOverflow="overflow" horzOverflow="overflow" vert="horz" wrap="none" lIns="0" tIns="36576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Hexagon 133">
            <a:extLst>
              <a:ext uri="{FF2B5EF4-FFF2-40B4-BE49-F238E27FC236}">
                <a16:creationId xmlns:a16="http://schemas.microsoft.com/office/drawing/2014/main" id="{4DD107FD-AC5F-43DB-8FF7-DE672A8C0381}"/>
              </a:ext>
            </a:extLst>
          </p:cNvPr>
          <p:cNvSpPr/>
          <p:nvPr/>
        </p:nvSpPr>
        <p:spPr bwMode="auto">
          <a:xfrm rot="16200000" flipV="1">
            <a:off x="9354063" y="1675360"/>
            <a:ext cx="1841914" cy="2082539"/>
          </a:xfrm>
          <a:custGeom>
            <a:avLst/>
            <a:gdLst>
              <a:gd name="connsiteX0" fmla="*/ 0 w 1440450"/>
              <a:gd name="connsiteY0" fmla="*/ 634865 h 1269730"/>
              <a:gd name="connsiteX1" fmla="*/ 317433 w 1440450"/>
              <a:gd name="connsiteY1" fmla="*/ 0 h 1269730"/>
              <a:gd name="connsiteX2" fmla="*/ 1123018 w 1440450"/>
              <a:gd name="connsiteY2" fmla="*/ 0 h 1269730"/>
              <a:gd name="connsiteX3" fmla="*/ 1440450 w 1440450"/>
              <a:gd name="connsiteY3" fmla="*/ 634865 h 1269730"/>
              <a:gd name="connsiteX4" fmla="*/ 1123018 w 1440450"/>
              <a:gd name="connsiteY4" fmla="*/ 1269730 h 1269730"/>
              <a:gd name="connsiteX5" fmla="*/ 317433 w 1440450"/>
              <a:gd name="connsiteY5" fmla="*/ 1269730 h 1269730"/>
              <a:gd name="connsiteX6" fmla="*/ 0 w 1440450"/>
              <a:gd name="connsiteY6" fmla="*/ 634865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6" fmla="*/ 408873 w 1440450"/>
              <a:gd name="connsiteY6" fmla="*/ 91440 h 1269730"/>
              <a:gd name="connsiteX0" fmla="*/ 317433 w 1440450"/>
              <a:gd name="connsiteY0" fmla="*/ 0 h 1269730"/>
              <a:gd name="connsiteX1" fmla="*/ 1123018 w 1440450"/>
              <a:gd name="connsiteY1" fmla="*/ 0 h 1269730"/>
              <a:gd name="connsiteX2" fmla="*/ 1440450 w 1440450"/>
              <a:gd name="connsiteY2" fmla="*/ 634865 h 1269730"/>
              <a:gd name="connsiteX3" fmla="*/ 1123018 w 1440450"/>
              <a:gd name="connsiteY3" fmla="*/ 1269730 h 1269730"/>
              <a:gd name="connsiteX4" fmla="*/ 317433 w 1440450"/>
              <a:gd name="connsiteY4" fmla="*/ 1269730 h 1269730"/>
              <a:gd name="connsiteX5" fmla="*/ 0 w 1440450"/>
              <a:gd name="connsiteY5" fmla="*/ 634865 h 1269730"/>
              <a:gd name="connsiteX0" fmla="*/ 0 w 1123017"/>
              <a:gd name="connsiteY0" fmla="*/ 0 h 1269730"/>
              <a:gd name="connsiteX1" fmla="*/ 805585 w 1123017"/>
              <a:gd name="connsiteY1" fmla="*/ 0 h 1269730"/>
              <a:gd name="connsiteX2" fmla="*/ 1123017 w 1123017"/>
              <a:gd name="connsiteY2" fmla="*/ 634865 h 1269730"/>
              <a:gd name="connsiteX3" fmla="*/ 805585 w 1123017"/>
              <a:gd name="connsiteY3" fmla="*/ 1269730 h 1269730"/>
              <a:gd name="connsiteX4" fmla="*/ 0 w 1123017"/>
              <a:gd name="connsiteY4" fmla="*/ 1269730 h 1269730"/>
              <a:gd name="connsiteX0" fmla="*/ 805585 w 1123017"/>
              <a:gd name="connsiteY0" fmla="*/ 0 h 1269730"/>
              <a:gd name="connsiteX1" fmla="*/ 1123017 w 1123017"/>
              <a:gd name="connsiteY1" fmla="*/ 634865 h 1269730"/>
              <a:gd name="connsiteX2" fmla="*/ 805585 w 1123017"/>
              <a:gd name="connsiteY2" fmla="*/ 1269730 h 1269730"/>
              <a:gd name="connsiteX3" fmla="*/ 0 w 1123017"/>
              <a:gd name="connsiteY3" fmla="*/ 1269730 h 1269730"/>
            </a:gdLst>
            <a:ahLst/>
            <a:cxnLst>
              <a:cxn ang="0">
                <a:pos x="connsiteX0" y="connsiteY0"/>
              </a:cxn>
              <a:cxn ang="0">
                <a:pos x="connsiteX1" y="connsiteY1"/>
              </a:cxn>
              <a:cxn ang="0">
                <a:pos x="connsiteX2" y="connsiteY2"/>
              </a:cxn>
              <a:cxn ang="0">
                <a:pos x="connsiteX3" y="connsiteY3"/>
              </a:cxn>
            </a:cxnLst>
            <a:rect l="l" t="t" r="r" b="b"/>
            <a:pathLst>
              <a:path w="1123017" h="1269730">
                <a:moveTo>
                  <a:pt x="805585" y="0"/>
                </a:moveTo>
                <a:lnTo>
                  <a:pt x="1123017" y="634865"/>
                </a:lnTo>
                <a:lnTo>
                  <a:pt x="805585" y="1269730"/>
                </a:lnTo>
                <a:lnTo>
                  <a:pt x="0" y="1269730"/>
                </a:lnTo>
              </a:path>
            </a:pathLst>
          </a:custGeom>
          <a:noFill/>
          <a:ln w="9525" cap="rnd" cmpd="sng" algn="ctr">
            <a:solidFill>
              <a:srgbClr val="002050"/>
            </a:solidFill>
            <a:prstDash val="solid"/>
            <a:headEnd type="oval"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0"/>
              </a:spcBef>
              <a:spcAft>
                <a:spcPts val="0"/>
              </a:spcAft>
              <a:buClrTx/>
              <a:buSzTx/>
              <a:buFontTx/>
              <a:buNone/>
              <a:tabLst/>
              <a:defRPr/>
            </a:pPr>
            <a:endParaRPr kumimoji="0" lang="en-US" sz="431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2" name="Freeform 6">
            <a:extLst>
              <a:ext uri="{FF2B5EF4-FFF2-40B4-BE49-F238E27FC236}">
                <a16:creationId xmlns:a16="http://schemas.microsoft.com/office/drawing/2014/main" id="{AD68C8A7-D3BB-4341-A49E-38DFAE125F92}"/>
              </a:ext>
            </a:extLst>
          </p:cNvPr>
          <p:cNvSpPr>
            <a:spLocks noEditPoints="1"/>
          </p:cNvSpPr>
          <p:nvPr/>
        </p:nvSpPr>
        <p:spPr bwMode="auto">
          <a:xfrm>
            <a:off x="3382792" y="2609719"/>
            <a:ext cx="1224226" cy="766522"/>
          </a:xfrm>
          <a:custGeom>
            <a:avLst/>
            <a:gdLst>
              <a:gd name="T0" fmla="*/ 110 w 326"/>
              <a:gd name="T1" fmla="*/ 55 h 204"/>
              <a:gd name="T2" fmla="*/ 110 w 326"/>
              <a:gd name="T3" fmla="*/ 0 h 204"/>
              <a:gd name="T4" fmla="*/ 326 w 326"/>
              <a:gd name="T5" fmla="*/ 0 h 204"/>
              <a:gd name="T6" fmla="*/ 326 w 326"/>
              <a:gd name="T7" fmla="*/ 162 h 204"/>
              <a:gd name="T8" fmla="*/ 141 w 326"/>
              <a:gd name="T9" fmla="*/ 162 h 204"/>
              <a:gd name="T10" fmla="*/ 82 w 326"/>
              <a:gd name="T11" fmla="*/ 45 h 204"/>
              <a:gd name="T12" fmla="*/ 37 w 326"/>
              <a:gd name="T13" fmla="*/ 91 h 204"/>
              <a:gd name="T14" fmla="*/ 82 w 326"/>
              <a:gd name="T15" fmla="*/ 136 h 204"/>
              <a:gd name="T16" fmla="*/ 128 w 326"/>
              <a:gd name="T17" fmla="*/ 91 h 204"/>
              <a:gd name="T18" fmla="*/ 82 w 326"/>
              <a:gd name="T19" fmla="*/ 45 h 204"/>
              <a:gd name="T20" fmla="*/ 82 w 326"/>
              <a:gd name="T21" fmla="*/ 136 h 204"/>
              <a:gd name="T22" fmla="*/ 0 w 326"/>
              <a:gd name="T23" fmla="*/ 204 h 204"/>
              <a:gd name="T24" fmla="*/ 164 w 326"/>
              <a:gd name="T25" fmla="*/ 204 h 204"/>
              <a:gd name="T26" fmla="*/ 82 w 326"/>
              <a:gd name="T27" fmla="*/ 136 h 204"/>
              <a:gd name="T28" fmla="*/ 218 w 326"/>
              <a:gd name="T29" fmla="*/ 162 h 204"/>
              <a:gd name="T30" fmla="*/ 218 w 326"/>
              <a:gd name="T3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6" h="204">
                <a:moveTo>
                  <a:pt x="110" y="55"/>
                </a:moveTo>
                <a:cubicBezTo>
                  <a:pt x="110" y="0"/>
                  <a:pt x="110" y="0"/>
                  <a:pt x="110" y="0"/>
                </a:cubicBezTo>
                <a:cubicBezTo>
                  <a:pt x="326" y="0"/>
                  <a:pt x="326" y="0"/>
                  <a:pt x="326" y="0"/>
                </a:cubicBezTo>
                <a:cubicBezTo>
                  <a:pt x="326" y="162"/>
                  <a:pt x="326" y="162"/>
                  <a:pt x="326" y="162"/>
                </a:cubicBezTo>
                <a:cubicBezTo>
                  <a:pt x="141" y="162"/>
                  <a:pt x="141" y="162"/>
                  <a:pt x="141" y="162"/>
                </a:cubicBezTo>
                <a:moveTo>
                  <a:pt x="82" y="45"/>
                </a:moveTo>
                <a:cubicBezTo>
                  <a:pt x="57" y="45"/>
                  <a:pt x="37" y="66"/>
                  <a:pt x="37" y="91"/>
                </a:cubicBezTo>
                <a:cubicBezTo>
                  <a:pt x="37" y="116"/>
                  <a:pt x="57" y="136"/>
                  <a:pt x="82" y="136"/>
                </a:cubicBezTo>
                <a:cubicBezTo>
                  <a:pt x="107" y="136"/>
                  <a:pt x="128" y="116"/>
                  <a:pt x="128" y="91"/>
                </a:cubicBezTo>
                <a:cubicBezTo>
                  <a:pt x="128" y="66"/>
                  <a:pt x="107" y="45"/>
                  <a:pt x="82" y="45"/>
                </a:cubicBezTo>
                <a:close/>
                <a:moveTo>
                  <a:pt x="82" y="136"/>
                </a:moveTo>
                <a:cubicBezTo>
                  <a:pt x="41" y="136"/>
                  <a:pt x="8" y="166"/>
                  <a:pt x="0" y="204"/>
                </a:cubicBezTo>
                <a:cubicBezTo>
                  <a:pt x="164" y="204"/>
                  <a:pt x="164" y="204"/>
                  <a:pt x="164" y="204"/>
                </a:cubicBezTo>
                <a:cubicBezTo>
                  <a:pt x="157" y="166"/>
                  <a:pt x="123" y="136"/>
                  <a:pt x="82" y="136"/>
                </a:cubicBezTo>
                <a:close/>
                <a:moveTo>
                  <a:pt x="218" y="162"/>
                </a:moveTo>
                <a:cubicBezTo>
                  <a:pt x="218" y="204"/>
                  <a:pt x="218" y="204"/>
                  <a:pt x="218" y="20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grpSp>
        <p:nvGrpSpPr>
          <p:cNvPr id="43" name="Group 42">
            <a:extLst>
              <a:ext uri="{FF2B5EF4-FFF2-40B4-BE49-F238E27FC236}">
                <a16:creationId xmlns:a16="http://schemas.microsoft.com/office/drawing/2014/main" id="{5BF24113-5A13-4119-A6AA-A32B21AB6875}"/>
              </a:ext>
            </a:extLst>
          </p:cNvPr>
          <p:cNvGrpSpPr/>
          <p:nvPr/>
        </p:nvGrpSpPr>
        <p:grpSpPr>
          <a:xfrm>
            <a:off x="5575724" y="2408312"/>
            <a:ext cx="1006645" cy="1067106"/>
            <a:chOff x="240030" y="4504758"/>
            <a:chExt cx="548640" cy="581592"/>
          </a:xfrm>
        </p:grpSpPr>
        <p:sp>
          <p:nvSpPr>
            <p:cNvPr id="44" name="people_4" title="Icon of a person">
              <a:extLst>
                <a:ext uri="{FF2B5EF4-FFF2-40B4-BE49-F238E27FC236}">
                  <a16:creationId xmlns:a16="http://schemas.microsoft.com/office/drawing/2014/main" id="{B93412CA-5FB2-4369-8B79-33441B2EA5E4}"/>
                </a:ext>
              </a:extLst>
            </p:cNvPr>
            <p:cNvSpPr>
              <a:spLocks noChangeAspect="1" noEditPoints="1"/>
            </p:cNvSpPr>
            <p:nvPr/>
          </p:nvSpPr>
          <p:spPr bwMode="auto">
            <a:xfrm>
              <a:off x="341593" y="450475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cxnSp>
          <p:nvCxnSpPr>
            <p:cNvPr id="45" name="Straight Connector 44">
              <a:extLst>
                <a:ext uri="{FF2B5EF4-FFF2-40B4-BE49-F238E27FC236}">
                  <a16:creationId xmlns:a16="http://schemas.microsoft.com/office/drawing/2014/main" id="{396F24D7-E2EF-4E8A-81F9-8E128A184FB6}"/>
                </a:ext>
              </a:extLst>
            </p:cNvPr>
            <p:cNvCxnSpPr/>
            <p:nvPr/>
          </p:nvCxnSpPr>
          <p:spPr>
            <a:xfrm>
              <a:off x="240030" y="4880610"/>
              <a:ext cx="548640" cy="0"/>
            </a:xfrm>
            <a:prstGeom prst="line">
              <a:avLst/>
            </a:pr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Trapezoid 45">
              <a:extLst>
                <a:ext uri="{FF2B5EF4-FFF2-40B4-BE49-F238E27FC236}">
                  <a16:creationId xmlns:a16="http://schemas.microsoft.com/office/drawing/2014/main" id="{69CF2E54-BC1F-4E2C-A470-0F1193197F75}"/>
                </a:ext>
              </a:extLst>
            </p:cNvPr>
            <p:cNvSpPr/>
            <p:nvPr/>
          </p:nvSpPr>
          <p:spPr bwMode="auto">
            <a:xfrm rot="10800000">
              <a:off x="302895" y="4880610"/>
              <a:ext cx="422910" cy="205740"/>
            </a:xfrm>
            <a:prstGeom prst="trapezoid">
              <a:avLst>
                <a:gd name="adj" fmla="val 37346"/>
              </a:avLst>
            </a:pr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err="1">
                <a:ln>
                  <a:noFill/>
                </a:ln>
                <a:gradFill>
                  <a:gsLst>
                    <a:gs pos="0">
                      <a:srgbClr val="505050"/>
                    </a:gs>
                    <a:gs pos="100000">
                      <a:srgbClr val="505050"/>
                    </a:gs>
                  </a:gsLst>
                </a:gradFill>
                <a:effectLst/>
                <a:uLnTx/>
                <a:uFillTx/>
              </a:endParaRPr>
            </a:p>
          </p:txBody>
        </p:sp>
      </p:grpSp>
      <p:sp>
        <p:nvSpPr>
          <p:cNvPr id="47" name="GenericApp_EB3B" title="Icon of an app window">
            <a:extLst>
              <a:ext uri="{FF2B5EF4-FFF2-40B4-BE49-F238E27FC236}">
                <a16:creationId xmlns:a16="http://schemas.microsoft.com/office/drawing/2014/main" id="{3E2118CC-C3BC-4FB2-B4C1-E6E93D6D01C8}"/>
              </a:ext>
            </a:extLst>
          </p:cNvPr>
          <p:cNvSpPr>
            <a:spLocks noChangeAspect="1" noEditPoints="1"/>
          </p:cNvSpPr>
          <p:nvPr/>
        </p:nvSpPr>
        <p:spPr bwMode="auto">
          <a:xfrm>
            <a:off x="1360260" y="2566894"/>
            <a:ext cx="1018126" cy="81482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sp>
        <p:nvSpPr>
          <p:cNvPr id="48" name="people_12" title="Icon of three people">
            <a:extLst>
              <a:ext uri="{FF2B5EF4-FFF2-40B4-BE49-F238E27FC236}">
                <a16:creationId xmlns:a16="http://schemas.microsoft.com/office/drawing/2014/main" id="{B77AC0C7-8EDC-4FD0-917F-E7B6FDAEFB27}"/>
              </a:ext>
            </a:extLst>
          </p:cNvPr>
          <p:cNvSpPr>
            <a:spLocks noChangeAspect="1" noEditPoints="1"/>
          </p:cNvSpPr>
          <p:nvPr/>
        </p:nvSpPr>
        <p:spPr bwMode="auto">
          <a:xfrm>
            <a:off x="7613611" y="2510542"/>
            <a:ext cx="1130918" cy="96487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sp>
        <p:nvSpPr>
          <p:cNvPr id="49" name="speech_5" title="Icon of two overlapping chat bubbles">
            <a:extLst>
              <a:ext uri="{FF2B5EF4-FFF2-40B4-BE49-F238E27FC236}">
                <a16:creationId xmlns:a16="http://schemas.microsoft.com/office/drawing/2014/main" id="{91514F19-56F5-478E-B3D9-78F8723B58FA}"/>
              </a:ext>
            </a:extLst>
          </p:cNvPr>
          <p:cNvSpPr>
            <a:spLocks noChangeAspect="1" noEditPoints="1"/>
          </p:cNvSpPr>
          <p:nvPr/>
        </p:nvSpPr>
        <p:spPr bwMode="auto">
          <a:xfrm>
            <a:off x="9699795" y="2543214"/>
            <a:ext cx="1150458" cy="89953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0" name="Rectangle 49">
            <a:extLst>
              <a:ext uri="{FF2B5EF4-FFF2-40B4-BE49-F238E27FC236}">
                <a16:creationId xmlns:a16="http://schemas.microsoft.com/office/drawing/2014/main" id="{6899E73A-6BE8-4127-9F8C-940AAD7AFA4D}"/>
              </a:ext>
            </a:extLst>
          </p:cNvPr>
          <p:cNvSpPr/>
          <p:nvPr/>
        </p:nvSpPr>
        <p:spPr bwMode="auto">
          <a:xfrm>
            <a:off x="3106469" y="4295394"/>
            <a:ext cx="2223525" cy="12311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indent="0" algn="ctr" defTabSz="914192">
              <a:lnSpc>
                <a:spcPct val="100000"/>
              </a:lnSpc>
              <a:buFont typeface="Wingdings" panose="05000000000000000000" pitchFamily="2" charset="2"/>
              <a:buNone/>
              <a:defRPr/>
            </a:pPr>
            <a:r>
              <a:rPr lang="fr-FR" sz="1600" kern="0" dirty="0">
                <a:solidFill>
                  <a:srgbClr val="002050"/>
                </a:solidFill>
                <a:latin typeface="Segoe UI Semibold" panose="020B0702040204020203" pitchFamily="34" charset="0"/>
                <a:cs typeface="Segoe UI Semibold" panose="020B0702040204020203" pitchFamily="34" charset="0"/>
              </a:rPr>
              <a:t>Visitez notre </a:t>
            </a:r>
            <a:r>
              <a:rPr lang="fr-FR" sz="1600" kern="0" dirty="0">
                <a:solidFill>
                  <a:srgbClr val="002050"/>
                </a:solidFill>
                <a:latin typeface="Segoe UI Semibold" panose="020B0702040204020203" pitchFamily="34" charset="0"/>
                <a:cs typeface="Segoe UI Semibold" panose="020B0702040204020203" pitchFamily="34" charset="0"/>
                <a:hlinkClick r:id="rId2"/>
              </a:rPr>
              <a:t>Page Azure Blockchain </a:t>
            </a:r>
            <a:r>
              <a:rPr lang="fr-FR" sz="1600" kern="0" dirty="0">
                <a:solidFill>
                  <a:srgbClr val="002050"/>
                </a:solidFill>
                <a:latin typeface="Segoe UI Semibold" panose="020B0702040204020203" pitchFamily="34" charset="0"/>
                <a:cs typeface="Segoe UI Semibold" panose="020B0702040204020203" pitchFamily="34" charset="0"/>
              </a:rPr>
              <a:t>et visionnez les webcasts de la </a:t>
            </a:r>
            <a:r>
              <a:rPr lang="fr-FR" sz="1600" kern="0" dirty="0">
                <a:solidFill>
                  <a:srgbClr val="002050"/>
                </a:solidFill>
                <a:latin typeface="Segoe UI Semibold" panose="020B0702040204020203" pitchFamily="34" charset="0"/>
                <a:cs typeface="Segoe UI Semibold" panose="020B0702040204020203" pitchFamily="34" charset="0"/>
                <a:hlinkClick r:id="rId3"/>
              </a:rPr>
              <a:t>chaîne Block Talk</a:t>
            </a:r>
            <a:r>
              <a:rPr lang="fr-FR" sz="1600" kern="0" dirty="0">
                <a:solidFill>
                  <a:srgbClr val="002050"/>
                </a:solidFill>
                <a:latin typeface="Segoe UI Semibold" panose="020B0702040204020203" pitchFamily="34" charset="0"/>
                <a:cs typeface="Segoe UI Semibold" panose="020B0702040204020203" pitchFamily="34" charset="0"/>
              </a:rPr>
              <a:t> Sur Channel9</a:t>
            </a:r>
          </a:p>
        </p:txBody>
      </p:sp>
      <p:sp>
        <p:nvSpPr>
          <p:cNvPr id="51" name="Rectangle 50">
            <a:extLst>
              <a:ext uri="{FF2B5EF4-FFF2-40B4-BE49-F238E27FC236}">
                <a16:creationId xmlns:a16="http://schemas.microsoft.com/office/drawing/2014/main" id="{189FD02B-43E4-4D10-8094-F6FAB248B545}"/>
              </a:ext>
            </a:extLst>
          </p:cNvPr>
          <p:cNvSpPr/>
          <p:nvPr/>
        </p:nvSpPr>
        <p:spPr bwMode="auto">
          <a:xfrm>
            <a:off x="7168172" y="4329131"/>
            <a:ext cx="2082539" cy="738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400">
              <a:defRPr/>
            </a:pPr>
            <a:r>
              <a:rPr lang="fr-FR" sz="1600" kern="0" dirty="0">
                <a:solidFill>
                  <a:srgbClr val="002050"/>
                </a:solidFill>
                <a:latin typeface="Segoe UI Semibold" panose="020B0702040204020203" pitchFamily="34" charset="0"/>
                <a:cs typeface="Segoe UI Semibold" panose="020B0702040204020203" pitchFamily="34" charset="0"/>
              </a:rPr>
              <a:t>Visitez le </a:t>
            </a:r>
            <a:r>
              <a:rPr lang="fr-FR" sz="1600" kern="0" dirty="0">
                <a:solidFill>
                  <a:srgbClr val="002050"/>
                </a:solidFill>
                <a:latin typeface="Segoe UI Semibold" panose="020B0702040204020203" pitchFamily="34" charset="0"/>
                <a:cs typeface="Segoe UI Semibold" panose="020B0702040204020203" pitchFamily="34" charset="0"/>
                <a:hlinkClick r:id="rId4"/>
              </a:rPr>
              <a:t> blog Azure Blockchain</a:t>
            </a:r>
            <a:r>
              <a:rPr lang="fr-FR" sz="1600" kern="0" dirty="0">
                <a:solidFill>
                  <a:srgbClr val="002050"/>
                </a:solidFill>
                <a:latin typeface="Segoe UI Semibold" panose="020B0702040204020203" pitchFamily="34" charset="0"/>
                <a:cs typeface="Segoe UI Semibold" panose="020B0702040204020203" pitchFamily="34" charset="0"/>
              </a:rPr>
              <a:t> et notre </a:t>
            </a:r>
            <a:r>
              <a:rPr lang="fr-FR" sz="1600" kern="0" dirty="0">
                <a:solidFill>
                  <a:srgbClr val="002050"/>
                </a:solidFill>
                <a:latin typeface="Segoe UI Semibold" panose="020B0702040204020203" pitchFamily="34" charset="0"/>
                <a:cs typeface="Segoe UI Semibold" panose="020B0702040204020203" pitchFamily="34" charset="0"/>
                <a:hlinkClick r:id="rId5"/>
              </a:rPr>
              <a:t>Blockchain User Voice</a:t>
            </a:r>
            <a:r>
              <a:rPr lang="fr-FR" sz="1600" kern="0" dirty="0">
                <a:solidFill>
                  <a:srgbClr val="002050"/>
                </a:solidFill>
                <a:latin typeface="Segoe UI Semibold" panose="020B0702040204020203" pitchFamily="34" charset="0"/>
                <a:cs typeface="Segoe UI Semibold" panose="020B0702040204020203" pitchFamily="34" charset="0"/>
              </a:rPr>
              <a:t>,</a:t>
            </a:r>
          </a:p>
        </p:txBody>
      </p:sp>
      <p:sp>
        <p:nvSpPr>
          <p:cNvPr id="52" name="Rectangle 51">
            <a:extLst>
              <a:ext uri="{FF2B5EF4-FFF2-40B4-BE49-F238E27FC236}">
                <a16:creationId xmlns:a16="http://schemas.microsoft.com/office/drawing/2014/main" id="{8AD333A8-9454-4E7B-BD43-473B47242DA7}"/>
              </a:ext>
            </a:extLst>
          </p:cNvPr>
          <p:cNvSpPr/>
          <p:nvPr/>
        </p:nvSpPr>
        <p:spPr bwMode="auto">
          <a:xfrm>
            <a:off x="5304919" y="4295394"/>
            <a:ext cx="1597398" cy="9848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400">
              <a:defRPr/>
            </a:pPr>
            <a:r>
              <a:rPr lang="fr-FR" sz="1600" kern="0">
                <a:solidFill>
                  <a:srgbClr val="002050"/>
                </a:solidFill>
                <a:latin typeface="Segoe UI Semibold" panose="020B0702040204020203" pitchFamily="34" charset="0"/>
                <a:cs typeface="Segoe UI Semibold" panose="020B0702040204020203" pitchFamily="34" charset="0"/>
              </a:rPr>
              <a:t>Participez à la conversation sur </a:t>
            </a:r>
            <a:r>
              <a:rPr lang="fr-FR" sz="1600" kern="0">
                <a:solidFill>
                  <a:srgbClr val="002050"/>
                </a:solidFill>
                <a:latin typeface="Segoe UI Semibold" panose="020B0702040204020203" pitchFamily="34" charset="0"/>
                <a:cs typeface="Segoe UI Semibold" panose="020B0702040204020203" pitchFamily="34" charset="0"/>
                <a:hlinkClick r:id="rId6"/>
              </a:rPr>
              <a:t>Azure Advisors Azure</a:t>
            </a:r>
            <a:endParaRPr lang="fr-FR" sz="1600" kern="0">
              <a:solidFill>
                <a:srgbClr val="002050"/>
              </a:solidFill>
              <a:latin typeface="Segoe UI Semibold" panose="020B0702040204020203" pitchFamily="34" charset="0"/>
              <a:cs typeface="Segoe UI Semibold" panose="020B0702040204020203" pitchFamily="34" charset="0"/>
            </a:endParaRPr>
          </a:p>
        </p:txBody>
      </p:sp>
      <p:sp>
        <p:nvSpPr>
          <p:cNvPr id="53" name="Rectangle 52">
            <a:extLst>
              <a:ext uri="{FF2B5EF4-FFF2-40B4-BE49-F238E27FC236}">
                <a16:creationId xmlns:a16="http://schemas.microsoft.com/office/drawing/2014/main" id="{19FD55D6-EB76-41F6-8308-F8F25F956D17}"/>
              </a:ext>
            </a:extLst>
          </p:cNvPr>
          <p:cNvSpPr/>
          <p:nvPr/>
        </p:nvSpPr>
        <p:spPr bwMode="auto">
          <a:xfrm>
            <a:off x="853615" y="4292458"/>
            <a:ext cx="2116300" cy="1477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defRPr/>
            </a:pPr>
            <a:r>
              <a:rPr lang="fr-FR" sz="1600" kern="0" dirty="0">
                <a:solidFill>
                  <a:srgbClr val="002050"/>
                </a:solidFill>
                <a:latin typeface="Segoe UI Semibold" panose="020B0702040204020203" pitchFamily="34" charset="0"/>
                <a:cs typeface="Segoe UI Semibold" panose="020B0702040204020203" pitchFamily="34" charset="0"/>
              </a:rPr>
              <a:t>Inscrivez-vous à un compte Azure, expérimentez Azure Blockchain Workbench et </a:t>
            </a:r>
            <a:r>
              <a:rPr lang="en-US" sz="1600" kern="0" dirty="0">
                <a:solidFill>
                  <a:srgbClr val="002050"/>
                </a:solidFill>
                <a:latin typeface="Segoe UI Semibold" panose="020B0702040204020203" pitchFamily="34" charset="0"/>
                <a:cs typeface="Segoe UI Semibold" panose="020B0702040204020203" pitchFamily="34" charset="0"/>
              </a:rPr>
              <a:t>Azure Blockchain Development Kit</a:t>
            </a:r>
            <a:endParaRPr kumimoji="0" lang="en-US" sz="1600" b="0"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sp>
        <p:nvSpPr>
          <p:cNvPr id="54" name="Rectangle 53">
            <a:extLst>
              <a:ext uri="{FF2B5EF4-FFF2-40B4-BE49-F238E27FC236}">
                <a16:creationId xmlns:a16="http://schemas.microsoft.com/office/drawing/2014/main" id="{D3631685-2E4C-4B8D-938F-CB561F3A019B}"/>
              </a:ext>
            </a:extLst>
          </p:cNvPr>
          <p:cNvSpPr/>
          <p:nvPr/>
        </p:nvSpPr>
        <p:spPr bwMode="auto">
          <a:xfrm>
            <a:off x="9216870" y="4295394"/>
            <a:ext cx="2116300" cy="738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Suivez-nous sur Twitter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a:t>
            </a:r>
            <a:r>
              <a:rPr kumimoji="0" lang="fr-FR" sz="1600" b="0" i="0" u="none" strike="noStrike" kern="0" cap="none" spc="0" normalizeH="0" baseline="0" dirty="0" err="1">
                <a:ln>
                  <a:noFill/>
                </a:ln>
                <a:solidFill>
                  <a:srgbClr val="002050"/>
                </a:solidFill>
                <a:effectLst/>
                <a:uLnTx/>
                <a:uFillTx/>
                <a:latin typeface="Segoe UI Semibold" panose="020B0702040204020203" pitchFamily="34" charset="0"/>
                <a:ea typeface="+mn-ea"/>
                <a:cs typeface="Segoe UI Semibold" panose="020B0702040204020203" pitchFamily="34" charset="0"/>
              </a:rPr>
              <a:t>MSFTBlockchain</a:t>
            </a:r>
            <a:endParaRPr kumimoji="0" lang="fr-FR" sz="1600" b="0" i="0" u="none" strike="noStrike" kern="0" cap="none" spc="0" normalizeH="0" baseline="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203616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D283F0-0536-4E53-8744-F8007CF21261}"/>
              </a:ext>
            </a:extLst>
          </p:cNvPr>
          <p:cNvSpPr/>
          <p:nvPr/>
        </p:nvSpPr>
        <p:spPr bwMode="auto">
          <a:xfrm>
            <a:off x="1736284" y="755574"/>
            <a:ext cx="9130153" cy="5600922"/>
          </a:xfrm>
          <a:prstGeom prst="rect">
            <a:avLst/>
          </a:prstGeom>
          <a:solidFill>
            <a:srgbClr val="0078D7">
              <a:alpha val="94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9E0A5EA-EBBB-480C-8C9A-1EF28D7696D4}"/>
              </a:ext>
            </a:extLst>
          </p:cNvPr>
          <p:cNvSpPr/>
          <p:nvPr/>
        </p:nvSpPr>
        <p:spPr>
          <a:xfrm>
            <a:off x="1761172" y="1238055"/>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Merci !</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9" name="Group 1">
            <a:extLst>
              <a:ext uri="{FF2B5EF4-FFF2-40B4-BE49-F238E27FC236}">
                <a16:creationId xmlns:a16="http://schemas.microsoft.com/office/drawing/2014/main" id="{CB0FA260-809D-44C1-B313-1F566D93106B}"/>
              </a:ext>
            </a:extLst>
          </p:cNvPr>
          <p:cNvGrpSpPr/>
          <p:nvPr/>
        </p:nvGrpSpPr>
        <p:grpSpPr>
          <a:xfrm>
            <a:off x="3362550" y="2528878"/>
            <a:ext cx="6074964" cy="3040182"/>
            <a:chOff x="3754836" y="2514600"/>
            <a:chExt cx="6074964" cy="3040182"/>
          </a:xfrm>
          <a:solidFill>
            <a:schemeClr val="bg2"/>
          </a:solidFill>
        </p:grpSpPr>
        <p:pic>
          <p:nvPicPr>
            <p:cNvPr id="10" name="Picture 2">
              <a:extLst>
                <a:ext uri="{FF2B5EF4-FFF2-40B4-BE49-F238E27FC236}">
                  <a16:creationId xmlns:a16="http://schemas.microsoft.com/office/drawing/2014/main" id="{596AB2FC-D951-42CD-8EF1-7571B64F3698}"/>
                </a:ext>
              </a:extLst>
            </p:cNvPr>
            <p:cNvPicPr>
              <a:picLocks noChangeAspect="1" noChangeArrowheads="1"/>
            </p:cNvPicPr>
            <p:nvPr/>
          </p:nvPicPr>
          <p:blipFill>
            <a:blip r:embed="rId4"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1" name="Group 88">
              <a:extLst>
                <a:ext uri="{FF2B5EF4-FFF2-40B4-BE49-F238E27FC236}">
                  <a16:creationId xmlns:a16="http://schemas.microsoft.com/office/drawing/2014/main" id="{CE8D018F-AEAB-4140-941E-107B1DCE6CB5}"/>
                </a:ext>
              </a:extLst>
            </p:cNvPr>
            <p:cNvGrpSpPr/>
            <p:nvPr/>
          </p:nvGrpSpPr>
          <p:grpSpPr bwMode="black">
            <a:xfrm>
              <a:off x="9131444" y="4712441"/>
              <a:ext cx="698356" cy="169153"/>
              <a:chOff x="2321681" y="5571144"/>
              <a:chExt cx="701013" cy="175680"/>
            </a:xfrm>
            <a:grpFill/>
            <a:effectLst/>
          </p:grpSpPr>
          <p:sp>
            <p:nvSpPr>
              <p:cNvPr id="252" name="Freeform 23">
                <a:extLst>
                  <a:ext uri="{FF2B5EF4-FFF2-40B4-BE49-F238E27FC236}">
                    <a16:creationId xmlns:a16="http://schemas.microsoft.com/office/drawing/2014/main" id="{28F414DB-6D78-425A-9267-C18010061905}"/>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3" name="Freeform 24">
                <a:extLst>
                  <a:ext uri="{FF2B5EF4-FFF2-40B4-BE49-F238E27FC236}">
                    <a16:creationId xmlns:a16="http://schemas.microsoft.com/office/drawing/2014/main" id="{770F5CAF-82D5-48ED-8115-9A8F11B3008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5">
                <a:extLst>
                  <a:ext uri="{FF2B5EF4-FFF2-40B4-BE49-F238E27FC236}">
                    <a16:creationId xmlns:a16="http://schemas.microsoft.com/office/drawing/2014/main" id="{C9208791-77F8-43D3-A699-FB0A788D85F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6">
                <a:extLst>
                  <a:ext uri="{FF2B5EF4-FFF2-40B4-BE49-F238E27FC236}">
                    <a16:creationId xmlns:a16="http://schemas.microsoft.com/office/drawing/2014/main" id="{4ECB8EA8-EC4C-4582-B18B-1B595B8B271B}"/>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7">
                <a:extLst>
                  <a:ext uri="{FF2B5EF4-FFF2-40B4-BE49-F238E27FC236}">
                    <a16:creationId xmlns:a16="http://schemas.microsoft.com/office/drawing/2014/main" id="{2972165A-29DF-4EFA-93F4-DB4E06DD45E2}"/>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8">
                <a:extLst>
                  <a:ext uri="{FF2B5EF4-FFF2-40B4-BE49-F238E27FC236}">
                    <a16:creationId xmlns:a16="http://schemas.microsoft.com/office/drawing/2014/main" id="{C8539414-CC78-4800-9C4D-4CC246DF4A9F}"/>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9">
                <a:extLst>
                  <a:ext uri="{FF2B5EF4-FFF2-40B4-BE49-F238E27FC236}">
                    <a16:creationId xmlns:a16="http://schemas.microsoft.com/office/drawing/2014/main" id="{D91EA995-1E32-40DA-A456-2186FFC10E22}"/>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2" name="Group 89">
              <a:extLst>
                <a:ext uri="{FF2B5EF4-FFF2-40B4-BE49-F238E27FC236}">
                  <a16:creationId xmlns:a16="http://schemas.microsoft.com/office/drawing/2014/main" id="{9E2A46CD-3B03-4F8D-8783-42599E9A595B}"/>
                </a:ext>
              </a:extLst>
            </p:cNvPr>
            <p:cNvGrpSpPr/>
            <p:nvPr/>
          </p:nvGrpSpPr>
          <p:grpSpPr bwMode="black">
            <a:xfrm>
              <a:off x="7418221" y="3672980"/>
              <a:ext cx="1382743" cy="190072"/>
              <a:chOff x="3403273" y="5616873"/>
              <a:chExt cx="1088404" cy="154797"/>
            </a:xfrm>
            <a:grpFill/>
            <a:effectLst/>
          </p:grpSpPr>
          <p:sp>
            <p:nvSpPr>
              <p:cNvPr id="241" name="Freeform 36">
                <a:extLst>
                  <a:ext uri="{FF2B5EF4-FFF2-40B4-BE49-F238E27FC236}">
                    <a16:creationId xmlns:a16="http://schemas.microsoft.com/office/drawing/2014/main" id="{B5BA8D25-9679-4E4D-BA7A-91230DDC48FD}"/>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2" name="Freeform 37">
                <a:extLst>
                  <a:ext uri="{FF2B5EF4-FFF2-40B4-BE49-F238E27FC236}">
                    <a16:creationId xmlns:a16="http://schemas.microsoft.com/office/drawing/2014/main" id="{CC3468D2-7FA5-4C5A-9103-A3DDF89109E8}"/>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8">
                <a:extLst>
                  <a:ext uri="{FF2B5EF4-FFF2-40B4-BE49-F238E27FC236}">
                    <a16:creationId xmlns:a16="http://schemas.microsoft.com/office/drawing/2014/main" id="{A8495A47-6915-431F-B94F-937623374A28}"/>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9">
                <a:extLst>
                  <a:ext uri="{FF2B5EF4-FFF2-40B4-BE49-F238E27FC236}">
                    <a16:creationId xmlns:a16="http://schemas.microsoft.com/office/drawing/2014/main" id="{498BE253-E321-4107-8FF2-C02860CC0F8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40">
                <a:extLst>
                  <a:ext uri="{FF2B5EF4-FFF2-40B4-BE49-F238E27FC236}">
                    <a16:creationId xmlns:a16="http://schemas.microsoft.com/office/drawing/2014/main" id="{0FD88920-9DF1-4503-A00D-18745DC67955}"/>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1">
                <a:extLst>
                  <a:ext uri="{FF2B5EF4-FFF2-40B4-BE49-F238E27FC236}">
                    <a16:creationId xmlns:a16="http://schemas.microsoft.com/office/drawing/2014/main" id="{3DC38CDD-88ED-46B8-A1B9-20CD7AC9799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2">
                <a:extLst>
                  <a:ext uri="{FF2B5EF4-FFF2-40B4-BE49-F238E27FC236}">
                    <a16:creationId xmlns:a16="http://schemas.microsoft.com/office/drawing/2014/main" id="{0CB0C506-AE68-4AA0-8935-A99E523F7669}"/>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3">
                <a:extLst>
                  <a:ext uri="{FF2B5EF4-FFF2-40B4-BE49-F238E27FC236}">
                    <a16:creationId xmlns:a16="http://schemas.microsoft.com/office/drawing/2014/main" id="{E6FA9FA8-B686-4D52-A97D-B7D310FE372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4">
                <a:extLst>
                  <a:ext uri="{FF2B5EF4-FFF2-40B4-BE49-F238E27FC236}">
                    <a16:creationId xmlns:a16="http://schemas.microsoft.com/office/drawing/2014/main" id="{170876E5-C25A-4A27-A432-C3CACB28454A}"/>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5">
                <a:extLst>
                  <a:ext uri="{FF2B5EF4-FFF2-40B4-BE49-F238E27FC236}">
                    <a16:creationId xmlns:a16="http://schemas.microsoft.com/office/drawing/2014/main" id="{0401E2D8-5218-4E9E-8E4F-191806B2F029}"/>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6">
                <a:extLst>
                  <a:ext uri="{FF2B5EF4-FFF2-40B4-BE49-F238E27FC236}">
                    <a16:creationId xmlns:a16="http://schemas.microsoft.com/office/drawing/2014/main" id="{606407DE-2670-4320-8B74-C3FCD495213F}"/>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90">
              <a:extLst>
                <a:ext uri="{FF2B5EF4-FFF2-40B4-BE49-F238E27FC236}">
                  <a16:creationId xmlns:a16="http://schemas.microsoft.com/office/drawing/2014/main" id="{A2731395-D707-4689-B2E3-1D39DB16997B}"/>
                </a:ext>
              </a:extLst>
            </p:cNvPr>
            <p:cNvGrpSpPr/>
            <p:nvPr/>
          </p:nvGrpSpPr>
          <p:grpSpPr bwMode="black">
            <a:xfrm>
              <a:off x="5210413" y="3127477"/>
              <a:ext cx="1632294" cy="168683"/>
              <a:chOff x="9662524" y="5603535"/>
              <a:chExt cx="1748299" cy="186932"/>
            </a:xfrm>
            <a:grpFill/>
            <a:effectLst/>
          </p:grpSpPr>
          <p:sp>
            <p:nvSpPr>
              <p:cNvPr id="231" name="Freeform 19">
                <a:extLst>
                  <a:ext uri="{FF2B5EF4-FFF2-40B4-BE49-F238E27FC236}">
                    <a16:creationId xmlns:a16="http://schemas.microsoft.com/office/drawing/2014/main" id="{808E202B-259A-4DE5-AF7C-04800C435AB1}"/>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2" name="Freeform 20">
                <a:extLst>
                  <a:ext uri="{FF2B5EF4-FFF2-40B4-BE49-F238E27FC236}">
                    <a16:creationId xmlns:a16="http://schemas.microsoft.com/office/drawing/2014/main" id="{ADA98709-9EDC-4309-B1B8-507BD9CEDE10}"/>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1">
                <a:extLst>
                  <a:ext uri="{FF2B5EF4-FFF2-40B4-BE49-F238E27FC236}">
                    <a16:creationId xmlns:a16="http://schemas.microsoft.com/office/drawing/2014/main" id="{96E8C384-4890-46CD-B8AB-CCF7457EEE5D}"/>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2">
                <a:extLst>
                  <a:ext uri="{FF2B5EF4-FFF2-40B4-BE49-F238E27FC236}">
                    <a16:creationId xmlns:a16="http://schemas.microsoft.com/office/drawing/2014/main" id="{D4F844B7-31CB-4B93-A13C-7E1382BABD61}"/>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3">
                <a:extLst>
                  <a:ext uri="{FF2B5EF4-FFF2-40B4-BE49-F238E27FC236}">
                    <a16:creationId xmlns:a16="http://schemas.microsoft.com/office/drawing/2014/main" id="{59954B91-3200-48F2-BC6B-06CF25256DE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4">
                <a:extLst>
                  <a:ext uri="{FF2B5EF4-FFF2-40B4-BE49-F238E27FC236}">
                    <a16:creationId xmlns:a16="http://schemas.microsoft.com/office/drawing/2014/main" id="{E5647DF3-74A5-4C14-9B1E-79F761BFB40C}"/>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5">
                <a:extLst>
                  <a:ext uri="{FF2B5EF4-FFF2-40B4-BE49-F238E27FC236}">
                    <a16:creationId xmlns:a16="http://schemas.microsoft.com/office/drawing/2014/main" id="{46DFBBB4-573C-4643-8750-7E8E4780CA78}"/>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6">
                <a:extLst>
                  <a:ext uri="{FF2B5EF4-FFF2-40B4-BE49-F238E27FC236}">
                    <a16:creationId xmlns:a16="http://schemas.microsoft.com/office/drawing/2014/main" id="{FA067B93-1BE2-4745-9B6A-459DDBF1176E}"/>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7">
                <a:extLst>
                  <a:ext uri="{FF2B5EF4-FFF2-40B4-BE49-F238E27FC236}">
                    <a16:creationId xmlns:a16="http://schemas.microsoft.com/office/drawing/2014/main" id="{D397E262-EC57-4962-8672-4607DAFDA72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8">
                <a:extLst>
                  <a:ext uri="{FF2B5EF4-FFF2-40B4-BE49-F238E27FC236}">
                    <a16:creationId xmlns:a16="http://schemas.microsoft.com/office/drawing/2014/main" id="{F6D84DDC-A0C4-47B6-AB7D-2DFB0151D8C8}"/>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1">
              <a:extLst>
                <a:ext uri="{FF2B5EF4-FFF2-40B4-BE49-F238E27FC236}">
                  <a16:creationId xmlns:a16="http://schemas.microsoft.com/office/drawing/2014/main" id="{EE4D4DE2-D3FB-45B6-80E0-33FF962D97F9}"/>
                </a:ext>
              </a:extLst>
            </p:cNvPr>
            <p:cNvGrpSpPr/>
            <p:nvPr/>
          </p:nvGrpSpPr>
          <p:grpSpPr bwMode="black">
            <a:xfrm>
              <a:off x="9002863" y="3659533"/>
              <a:ext cx="826937" cy="216968"/>
              <a:chOff x="7458381" y="5575585"/>
              <a:chExt cx="830083" cy="225342"/>
            </a:xfrm>
            <a:grpFill/>
            <a:effectLst/>
          </p:grpSpPr>
          <p:sp>
            <p:nvSpPr>
              <p:cNvPr id="223" name="Freeform 21">
                <a:extLst>
                  <a:ext uri="{FF2B5EF4-FFF2-40B4-BE49-F238E27FC236}">
                    <a16:creationId xmlns:a16="http://schemas.microsoft.com/office/drawing/2014/main" id="{71EEE763-4FAB-4FE7-ADCA-9A659CC020E7}"/>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4" name="Freeform 22">
                <a:extLst>
                  <a:ext uri="{FF2B5EF4-FFF2-40B4-BE49-F238E27FC236}">
                    <a16:creationId xmlns:a16="http://schemas.microsoft.com/office/drawing/2014/main" id="{31777F14-B298-4CDF-A192-4EEEC54A08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3">
                <a:extLst>
                  <a:ext uri="{FF2B5EF4-FFF2-40B4-BE49-F238E27FC236}">
                    <a16:creationId xmlns:a16="http://schemas.microsoft.com/office/drawing/2014/main" id="{6154454A-C944-4EF1-85E4-199F21CD5B0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4">
                <a:extLst>
                  <a:ext uri="{FF2B5EF4-FFF2-40B4-BE49-F238E27FC236}">
                    <a16:creationId xmlns:a16="http://schemas.microsoft.com/office/drawing/2014/main" id="{AD1E4A13-50F9-4888-BFF7-7EB72A34EA98}"/>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5">
                <a:extLst>
                  <a:ext uri="{FF2B5EF4-FFF2-40B4-BE49-F238E27FC236}">
                    <a16:creationId xmlns:a16="http://schemas.microsoft.com/office/drawing/2014/main" id="{6E30CB84-924A-4A17-A38A-332EC68354A9}"/>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6">
                <a:extLst>
                  <a:ext uri="{FF2B5EF4-FFF2-40B4-BE49-F238E27FC236}">
                    <a16:creationId xmlns:a16="http://schemas.microsoft.com/office/drawing/2014/main" id="{42B36D60-FE29-4578-B544-362197F5E3F2}"/>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7">
                <a:extLst>
                  <a:ext uri="{FF2B5EF4-FFF2-40B4-BE49-F238E27FC236}">
                    <a16:creationId xmlns:a16="http://schemas.microsoft.com/office/drawing/2014/main" id="{1FE778A0-27A3-4CE0-8F71-8648B988D082}"/>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8">
                <a:extLst>
                  <a:ext uri="{FF2B5EF4-FFF2-40B4-BE49-F238E27FC236}">
                    <a16:creationId xmlns:a16="http://schemas.microsoft.com/office/drawing/2014/main" id="{7DE07B06-D165-40A7-9490-70744C993A5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2">
              <a:extLst>
                <a:ext uri="{FF2B5EF4-FFF2-40B4-BE49-F238E27FC236}">
                  <a16:creationId xmlns:a16="http://schemas.microsoft.com/office/drawing/2014/main" id="{1E701DC6-C57C-4A36-9AB4-2944C168B997}"/>
                </a:ext>
              </a:extLst>
            </p:cNvPr>
            <p:cNvGrpSpPr/>
            <p:nvPr/>
          </p:nvGrpSpPr>
          <p:grpSpPr bwMode="black">
            <a:xfrm>
              <a:off x="8252119" y="4202088"/>
              <a:ext cx="763040" cy="190659"/>
              <a:chOff x="4872260" y="5575584"/>
              <a:chExt cx="765942" cy="198016"/>
            </a:xfrm>
            <a:grpFill/>
            <a:effectLst/>
          </p:grpSpPr>
          <p:sp>
            <p:nvSpPr>
              <p:cNvPr id="218" name="Freeform 30">
                <a:extLst>
                  <a:ext uri="{FF2B5EF4-FFF2-40B4-BE49-F238E27FC236}">
                    <a16:creationId xmlns:a16="http://schemas.microsoft.com/office/drawing/2014/main" id="{C2732836-44E0-4B5B-A585-9B83F235DFAA}"/>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9" name="Freeform 31">
                <a:extLst>
                  <a:ext uri="{FF2B5EF4-FFF2-40B4-BE49-F238E27FC236}">
                    <a16:creationId xmlns:a16="http://schemas.microsoft.com/office/drawing/2014/main" id="{203CED4E-4235-43C5-9B11-3B24592F373F}"/>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2">
                <a:extLst>
                  <a:ext uri="{FF2B5EF4-FFF2-40B4-BE49-F238E27FC236}">
                    <a16:creationId xmlns:a16="http://schemas.microsoft.com/office/drawing/2014/main" id="{49C0B3A1-D201-40BB-B3E3-BD7AB10F4BB9}"/>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3">
                <a:extLst>
                  <a:ext uri="{FF2B5EF4-FFF2-40B4-BE49-F238E27FC236}">
                    <a16:creationId xmlns:a16="http://schemas.microsoft.com/office/drawing/2014/main" id="{4521DBC2-CCF2-43D7-9EF8-F3E7B23F0B9E}"/>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4">
                <a:extLst>
                  <a:ext uri="{FF2B5EF4-FFF2-40B4-BE49-F238E27FC236}">
                    <a16:creationId xmlns:a16="http://schemas.microsoft.com/office/drawing/2014/main" id="{22AC3962-8527-4FBF-B08F-28ABC6F8DA7D}"/>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3">
              <a:extLst>
                <a:ext uri="{FF2B5EF4-FFF2-40B4-BE49-F238E27FC236}">
                  <a16:creationId xmlns:a16="http://schemas.microsoft.com/office/drawing/2014/main" id="{33FC8306-CD5B-4A13-B90E-EE0793E94088}"/>
                </a:ext>
              </a:extLst>
            </p:cNvPr>
            <p:cNvGrpSpPr/>
            <p:nvPr/>
          </p:nvGrpSpPr>
          <p:grpSpPr bwMode="black">
            <a:xfrm>
              <a:off x="6830647" y="4234091"/>
              <a:ext cx="1055000" cy="158656"/>
              <a:chOff x="6018781" y="5575586"/>
              <a:chExt cx="1059017" cy="164779"/>
            </a:xfrm>
            <a:grpFill/>
            <a:effectLst/>
          </p:grpSpPr>
          <p:sp>
            <p:nvSpPr>
              <p:cNvPr id="210" name="Freeform 17">
                <a:extLst>
                  <a:ext uri="{FF2B5EF4-FFF2-40B4-BE49-F238E27FC236}">
                    <a16:creationId xmlns:a16="http://schemas.microsoft.com/office/drawing/2014/main" id="{22DB1043-C4C8-4AE7-AB84-F8762BE10054}"/>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1" name="Freeform 18">
                <a:extLst>
                  <a:ext uri="{FF2B5EF4-FFF2-40B4-BE49-F238E27FC236}">
                    <a16:creationId xmlns:a16="http://schemas.microsoft.com/office/drawing/2014/main" id="{FDE5141F-B5B5-42C9-91D5-6AD97DCD8C7F}"/>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9">
                <a:extLst>
                  <a:ext uri="{FF2B5EF4-FFF2-40B4-BE49-F238E27FC236}">
                    <a16:creationId xmlns:a16="http://schemas.microsoft.com/office/drawing/2014/main" id="{65F74ACA-1FA6-4E93-86EB-336700500526}"/>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20">
                <a:extLst>
                  <a:ext uri="{FF2B5EF4-FFF2-40B4-BE49-F238E27FC236}">
                    <a16:creationId xmlns:a16="http://schemas.microsoft.com/office/drawing/2014/main" id="{998A39AB-717E-4641-9A5A-7F9194E7CA2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1">
                <a:extLst>
                  <a:ext uri="{FF2B5EF4-FFF2-40B4-BE49-F238E27FC236}">
                    <a16:creationId xmlns:a16="http://schemas.microsoft.com/office/drawing/2014/main" id="{97DAFA5F-0FF7-408E-AA8A-17DFB7E098F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2">
                <a:extLst>
                  <a:ext uri="{FF2B5EF4-FFF2-40B4-BE49-F238E27FC236}">
                    <a16:creationId xmlns:a16="http://schemas.microsoft.com/office/drawing/2014/main" id="{77770D8B-3FD0-4FEC-9880-2840DD83BAF7}"/>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3">
                <a:extLst>
                  <a:ext uri="{FF2B5EF4-FFF2-40B4-BE49-F238E27FC236}">
                    <a16:creationId xmlns:a16="http://schemas.microsoft.com/office/drawing/2014/main" id="{E7BE9A2F-C065-47C2-B0D4-351283590D82}"/>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Rectangle 24">
                <a:extLst>
                  <a:ext uri="{FF2B5EF4-FFF2-40B4-BE49-F238E27FC236}">
                    <a16:creationId xmlns:a16="http://schemas.microsoft.com/office/drawing/2014/main" id="{D63AE74A-5780-4E01-BD3F-24A97D958C61}"/>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4">
              <a:extLst>
                <a:ext uri="{FF2B5EF4-FFF2-40B4-BE49-F238E27FC236}">
                  <a16:creationId xmlns:a16="http://schemas.microsoft.com/office/drawing/2014/main" id="{ED2BE35C-083E-4C5A-B396-2666F4D4993A}"/>
                </a:ext>
              </a:extLst>
            </p:cNvPr>
            <p:cNvGrpSpPr/>
            <p:nvPr/>
          </p:nvGrpSpPr>
          <p:grpSpPr bwMode="black">
            <a:xfrm>
              <a:off x="5303914" y="2606000"/>
              <a:ext cx="1045751" cy="163878"/>
              <a:chOff x="891368" y="5611897"/>
              <a:chExt cx="1049730" cy="170204"/>
            </a:xfrm>
            <a:grpFill/>
            <a:effectLst/>
          </p:grpSpPr>
          <p:sp>
            <p:nvSpPr>
              <p:cNvPr id="201" name="Freeform 32">
                <a:extLst>
                  <a:ext uri="{FF2B5EF4-FFF2-40B4-BE49-F238E27FC236}">
                    <a16:creationId xmlns:a16="http://schemas.microsoft.com/office/drawing/2014/main" id="{A83551F4-EFDC-4D33-AD3C-A500832250AF}"/>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2" name="Freeform 33">
                <a:extLst>
                  <a:ext uri="{FF2B5EF4-FFF2-40B4-BE49-F238E27FC236}">
                    <a16:creationId xmlns:a16="http://schemas.microsoft.com/office/drawing/2014/main" id="{03863C3C-F8FD-4666-835D-A88AACAC02F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Rectangle 34">
                <a:extLst>
                  <a:ext uri="{FF2B5EF4-FFF2-40B4-BE49-F238E27FC236}">
                    <a16:creationId xmlns:a16="http://schemas.microsoft.com/office/drawing/2014/main" id="{206DE735-4A0C-488F-B849-437F52FDAEFF}"/>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Freeform 35">
                <a:extLst>
                  <a:ext uri="{FF2B5EF4-FFF2-40B4-BE49-F238E27FC236}">
                    <a16:creationId xmlns:a16="http://schemas.microsoft.com/office/drawing/2014/main" id="{DFCEF534-DAC6-4659-A9C4-52614A3AF7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6">
                <a:extLst>
                  <a:ext uri="{FF2B5EF4-FFF2-40B4-BE49-F238E27FC236}">
                    <a16:creationId xmlns:a16="http://schemas.microsoft.com/office/drawing/2014/main" id="{55CEF6D5-2C3F-49ED-8C51-439CD2A99A33}"/>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6" name="Freeform 37">
                <a:extLst>
                  <a:ext uri="{FF2B5EF4-FFF2-40B4-BE49-F238E27FC236}">
                    <a16:creationId xmlns:a16="http://schemas.microsoft.com/office/drawing/2014/main" id="{FA9B5779-41D7-497D-90F0-13E6D9596EAB}"/>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7" name="Freeform 38">
                <a:extLst>
                  <a:ext uri="{FF2B5EF4-FFF2-40B4-BE49-F238E27FC236}">
                    <a16:creationId xmlns:a16="http://schemas.microsoft.com/office/drawing/2014/main" id="{BE7AA543-3C1D-4EC0-ACC2-BB186579339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9">
                <a:extLst>
                  <a:ext uri="{FF2B5EF4-FFF2-40B4-BE49-F238E27FC236}">
                    <a16:creationId xmlns:a16="http://schemas.microsoft.com/office/drawing/2014/main" id="{29098E6C-0CBD-486B-AD54-B8F292E47425}"/>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9" name="Freeform 40">
                <a:extLst>
                  <a:ext uri="{FF2B5EF4-FFF2-40B4-BE49-F238E27FC236}">
                    <a16:creationId xmlns:a16="http://schemas.microsoft.com/office/drawing/2014/main" id="{C7018B28-C694-4673-818A-E8A740441EDE}"/>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5">
              <a:extLst>
                <a:ext uri="{FF2B5EF4-FFF2-40B4-BE49-F238E27FC236}">
                  <a16:creationId xmlns:a16="http://schemas.microsoft.com/office/drawing/2014/main" id="{98903BCE-1F4E-4919-8E61-B97A6A09A48D}"/>
                </a:ext>
              </a:extLst>
            </p:cNvPr>
            <p:cNvGrpSpPr/>
            <p:nvPr/>
          </p:nvGrpSpPr>
          <p:grpSpPr bwMode="black">
            <a:xfrm>
              <a:off x="5346669" y="3661883"/>
              <a:ext cx="910106" cy="212267"/>
              <a:chOff x="9053746" y="4958394"/>
              <a:chExt cx="913569" cy="220459"/>
            </a:xfrm>
            <a:grpFill/>
            <a:effectLst/>
          </p:grpSpPr>
          <p:sp>
            <p:nvSpPr>
              <p:cNvPr id="193" name="Freeform 25">
                <a:extLst>
                  <a:ext uri="{FF2B5EF4-FFF2-40B4-BE49-F238E27FC236}">
                    <a16:creationId xmlns:a16="http://schemas.microsoft.com/office/drawing/2014/main" id="{FE7EBF0B-991D-4615-8619-0AC011F39E2D}"/>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4" name="Freeform 26">
                <a:extLst>
                  <a:ext uri="{FF2B5EF4-FFF2-40B4-BE49-F238E27FC236}">
                    <a16:creationId xmlns:a16="http://schemas.microsoft.com/office/drawing/2014/main" id="{A95FC7DF-616F-466F-99C2-39C67BBC4BE4}"/>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D003AB7F-13BB-44AE-A846-9DFF71CB1433}"/>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8">
                <a:extLst>
                  <a:ext uri="{FF2B5EF4-FFF2-40B4-BE49-F238E27FC236}">
                    <a16:creationId xmlns:a16="http://schemas.microsoft.com/office/drawing/2014/main" id="{02FA7FEE-0893-4245-A12F-D547C2DA731E}"/>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9">
                <a:extLst>
                  <a:ext uri="{FF2B5EF4-FFF2-40B4-BE49-F238E27FC236}">
                    <a16:creationId xmlns:a16="http://schemas.microsoft.com/office/drawing/2014/main" id="{0A06264E-6AFA-4ABB-854F-22C78A4E7D81}"/>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30">
                <a:extLst>
                  <a:ext uri="{FF2B5EF4-FFF2-40B4-BE49-F238E27FC236}">
                    <a16:creationId xmlns:a16="http://schemas.microsoft.com/office/drawing/2014/main" id="{F4159443-FC26-4252-9895-1F4266DEDBAF}"/>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1">
                <a:extLst>
                  <a:ext uri="{FF2B5EF4-FFF2-40B4-BE49-F238E27FC236}">
                    <a16:creationId xmlns:a16="http://schemas.microsoft.com/office/drawing/2014/main" id="{60F47942-349C-44A9-B947-C67E718D58CD}"/>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2">
                <a:extLst>
                  <a:ext uri="{FF2B5EF4-FFF2-40B4-BE49-F238E27FC236}">
                    <a16:creationId xmlns:a16="http://schemas.microsoft.com/office/drawing/2014/main" id="{5F210CBF-2C30-4E33-8F11-90751DE98492}"/>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6">
              <a:extLst>
                <a:ext uri="{FF2B5EF4-FFF2-40B4-BE49-F238E27FC236}">
                  <a16:creationId xmlns:a16="http://schemas.microsoft.com/office/drawing/2014/main" id="{E434B0FA-875E-410E-831B-4724E49D0A19}"/>
                </a:ext>
              </a:extLst>
            </p:cNvPr>
            <p:cNvGrpSpPr/>
            <p:nvPr/>
          </p:nvGrpSpPr>
          <p:grpSpPr bwMode="black">
            <a:xfrm>
              <a:off x="5454168" y="4709776"/>
              <a:ext cx="863041" cy="174483"/>
              <a:chOff x="5513886" y="4978012"/>
              <a:chExt cx="866327" cy="181218"/>
            </a:xfrm>
            <a:grpFill/>
            <a:effectLst/>
          </p:grpSpPr>
          <p:sp>
            <p:nvSpPr>
              <p:cNvPr id="186" name="Freeform 29">
                <a:extLst>
                  <a:ext uri="{FF2B5EF4-FFF2-40B4-BE49-F238E27FC236}">
                    <a16:creationId xmlns:a16="http://schemas.microsoft.com/office/drawing/2014/main" id="{AF232710-AD94-4F2D-9988-147DE7B345C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7" name="Freeform 30">
                <a:extLst>
                  <a:ext uri="{FF2B5EF4-FFF2-40B4-BE49-F238E27FC236}">
                    <a16:creationId xmlns:a16="http://schemas.microsoft.com/office/drawing/2014/main" id="{F1A24E33-EA40-4182-841D-101207C8FD09}"/>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1">
                <a:extLst>
                  <a:ext uri="{FF2B5EF4-FFF2-40B4-BE49-F238E27FC236}">
                    <a16:creationId xmlns:a16="http://schemas.microsoft.com/office/drawing/2014/main" id="{22600775-8AA3-48FE-8A4F-BFDA2059DEB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2">
                <a:extLst>
                  <a:ext uri="{FF2B5EF4-FFF2-40B4-BE49-F238E27FC236}">
                    <a16:creationId xmlns:a16="http://schemas.microsoft.com/office/drawing/2014/main" id="{0ACEEE01-8710-4055-87E7-929001E23059}"/>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551">
                <a:extLst>
                  <a:ext uri="{FF2B5EF4-FFF2-40B4-BE49-F238E27FC236}">
                    <a16:creationId xmlns:a16="http://schemas.microsoft.com/office/drawing/2014/main" id="{646BE0E2-AA94-417D-9016-398C6C1BC7F2}"/>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2">
                <a:extLst>
                  <a:ext uri="{FF2B5EF4-FFF2-40B4-BE49-F238E27FC236}">
                    <a16:creationId xmlns:a16="http://schemas.microsoft.com/office/drawing/2014/main" id="{ED266681-B6F8-4FD5-BAD5-8DC651C3FA5F}"/>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3">
                <a:extLst>
                  <a:ext uri="{FF2B5EF4-FFF2-40B4-BE49-F238E27FC236}">
                    <a16:creationId xmlns:a16="http://schemas.microsoft.com/office/drawing/2014/main" id="{A5A97214-338F-40F7-9DAA-E2F0D71B2306}"/>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7">
              <a:extLst>
                <a:ext uri="{FF2B5EF4-FFF2-40B4-BE49-F238E27FC236}">
                  <a16:creationId xmlns:a16="http://schemas.microsoft.com/office/drawing/2014/main" id="{6AABC2F6-2CEB-44B9-810A-F8DECD5512B5}"/>
                </a:ext>
              </a:extLst>
            </p:cNvPr>
            <p:cNvGrpSpPr/>
            <p:nvPr/>
          </p:nvGrpSpPr>
          <p:grpSpPr bwMode="black">
            <a:xfrm>
              <a:off x="6825952" y="4717686"/>
              <a:ext cx="575837" cy="158662"/>
              <a:chOff x="4664767" y="4986232"/>
              <a:chExt cx="578026" cy="164783"/>
            </a:xfrm>
            <a:grpFill/>
            <a:effectLst/>
          </p:grpSpPr>
          <p:sp>
            <p:nvSpPr>
              <p:cNvPr id="181" name="Freeform 22">
                <a:extLst>
                  <a:ext uri="{FF2B5EF4-FFF2-40B4-BE49-F238E27FC236}">
                    <a16:creationId xmlns:a16="http://schemas.microsoft.com/office/drawing/2014/main" id="{A41A9FFA-C219-412A-9CDA-24FC513F6690}"/>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2" name="Freeform 23">
                <a:extLst>
                  <a:ext uri="{FF2B5EF4-FFF2-40B4-BE49-F238E27FC236}">
                    <a16:creationId xmlns:a16="http://schemas.microsoft.com/office/drawing/2014/main" id="{C7F7D1D7-725F-4A09-85C7-D6D04C32AB64}"/>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4">
                <a:extLst>
                  <a:ext uri="{FF2B5EF4-FFF2-40B4-BE49-F238E27FC236}">
                    <a16:creationId xmlns:a16="http://schemas.microsoft.com/office/drawing/2014/main" id="{2DA4DC54-A66F-4ACB-95C4-78635948568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5">
                <a:extLst>
                  <a:ext uri="{FF2B5EF4-FFF2-40B4-BE49-F238E27FC236}">
                    <a16:creationId xmlns:a16="http://schemas.microsoft.com/office/drawing/2014/main" id="{0D963B89-33E1-4134-A015-639918F77A06}"/>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6">
                <a:extLst>
                  <a:ext uri="{FF2B5EF4-FFF2-40B4-BE49-F238E27FC236}">
                    <a16:creationId xmlns:a16="http://schemas.microsoft.com/office/drawing/2014/main" id="{E1567F4D-15CF-44D9-87E9-A06B39964257}"/>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8">
              <a:extLst>
                <a:ext uri="{FF2B5EF4-FFF2-40B4-BE49-F238E27FC236}">
                  <a16:creationId xmlns:a16="http://schemas.microsoft.com/office/drawing/2014/main" id="{AD33278E-A24A-4955-A3C0-C24BFFDFDAE4}"/>
                </a:ext>
              </a:extLst>
            </p:cNvPr>
            <p:cNvGrpSpPr/>
            <p:nvPr/>
          </p:nvGrpSpPr>
          <p:grpSpPr bwMode="black">
            <a:xfrm>
              <a:off x="8833844" y="5267952"/>
              <a:ext cx="995956" cy="189523"/>
              <a:chOff x="1502088" y="4970205"/>
              <a:chExt cx="999744" cy="196837"/>
            </a:xfrm>
            <a:grpFill/>
            <a:effectLst/>
          </p:grpSpPr>
          <p:sp>
            <p:nvSpPr>
              <p:cNvPr id="176" name="Freeform 19">
                <a:extLst>
                  <a:ext uri="{FF2B5EF4-FFF2-40B4-BE49-F238E27FC236}">
                    <a16:creationId xmlns:a16="http://schemas.microsoft.com/office/drawing/2014/main" id="{5ACF5EEB-4489-402E-8809-96BC214DAF7C}"/>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7" name="Freeform 20">
                <a:extLst>
                  <a:ext uri="{FF2B5EF4-FFF2-40B4-BE49-F238E27FC236}">
                    <a16:creationId xmlns:a16="http://schemas.microsoft.com/office/drawing/2014/main" id="{47E734FA-462F-44AB-BD1E-1F78C9932CA1}"/>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1">
                <a:extLst>
                  <a:ext uri="{FF2B5EF4-FFF2-40B4-BE49-F238E27FC236}">
                    <a16:creationId xmlns:a16="http://schemas.microsoft.com/office/drawing/2014/main" id="{D737A966-F26C-4488-A93F-69ECC787E523}"/>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2">
                <a:extLst>
                  <a:ext uri="{FF2B5EF4-FFF2-40B4-BE49-F238E27FC236}">
                    <a16:creationId xmlns:a16="http://schemas.microsoft.com/office/drawing/2014/main" id="{A83DC3EC-37B5-40EC-953F-4D00DC3FF85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3">
                <a:extLst>
                  <a:ext uri="{FF2B5EF4-FFF2-40B4-BE49-F238E27FC236}">
                    <a16:creationId xmlns:a16="http://schemas.microsoft.com/office/drawing/2014/main" id="{1F92D38E-69BA-4C4C-8209-B957CC8F4CE5}"/>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9">
              <a:extLst>
                <a:ext uri="{FF2B5EF4-FFF2-40B4-BE49-F238E27FC236}">
                  <a16:creationId xmlns:a16="http://schemas.microsoft.com/office/drawing/2014/main" id="{3D39697D-E47E-4A78-AEE2-AC571DA16944}"/>
                </a:ext>
              </a:extLst>
            </p:cNvPr>
            <p:cNvGrpSpPr/>
            <p:nvPr/>
          </p:nvGrpSpPr>
          <p:grpSpPr bwMode="black">
            <a:xfrm>
              <a:off x="6458672" y="3621951"/>
              <a:ext cx="757652" cy="292130"/>
              <a:chOff x="6651306" y="4916921"/>
              <a:chExt cx="760536" cy="303406"/>
            </a:xfrm>
            <a:grpFill/>
            <a:effectLst/>
          </p:grpSpPr>
          <p:sp>
            <p:nvSpPr>
              <p:cNvPr id="171" name="Freeform 18">
                <a:extLst>
                  <a:ext uri="{FF2B5EF4-FFF2-40B4-BE49-F238E27FC236}">
                    <a16:creationId xmlns:a16="http://schemas.microsoft.com/office/drawing/2014/main" id="{852B1D91-ED3D-4DCB-9F48-D1F602E27AA7}"/>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2" name="Freeform 19">
                <a:extLst>
                  <a:ext uri="{FF2B5EF4-FFF2-40B4-BE49-F238E27FC236}">
                    <a16:creationId xmlns:a16="http://schemas.microsoft.com/office/drawing/2014/main" id="{CEE6F211-32AE-46DA-984A-599435B76D0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20">
                <a:extLst>
                  <a:ext uri="{FF2B5EF4-FFF2-40B4-BE49-F238E27FC236}">
                    <a16:creationId xmlns:a16="http://schemas.microsoft.com/office/drawing/2014/main" id="{9992174C-95E8-435D-A5BB-36AB695C2571}"/>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1">
                <a:extLst>
                  <a:ext uri="{FF2B5EF4-FFF2-40B4-BE49-F238E27FC236}">
                    <a16:creationId xmlns:a16="http://schemas.microsoft.com/office/drawing/2014/main" id="{3FDC852A-8D8F-4AA4-AFCC-691CDC07B1B0}"/>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2">
                <a:extLst>
                  <a:ext uri="{FF2B5EF4-FFF2-40B4-BE49-F238E27FC236}">
                    <a16:creationId xmlns:a16="http://schemas.microsoft.com/office/drawing/2014/main" id="{71F7627A-0E70-43EC-8C96-CE6C26CB6452}"/>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100">
              <a:extLst>
                <a:ext uri="{FF2B5EF4-FFF2-40B4-BE49-F238E27FC236}">
                  <a16:creationId xmlns:a16="http://schemas.microsoft.com/office/drawing/2014/main" id="{CCBBD601-C700-472D-A63A-2B0F1EDE9C72}"/>
                </a:ext>
              </a:extLst>
            </p:cNvPr>
            <p:cNvGrpSpPr/>
            <p:nvPr/>
          </p:nvGrpSpPr>
          <p:grpSpPr bwMode="black">
            <a:xfrm>
              <a:off x="3754836" y="4680693"/>
              <a:ext cx="1190590" cy="232649"/>
              <a:chOff x="3393928" y="4967561"/>
              <a:chExt cx="999744" cy="202126"/>
            </a:xfrm>
            <a:grpFill/>
            <a:effectLst/>
          </p:grpSpPr>
          <p:sp>
            <p:nvSpPr>
              <p:cNvPr id="162" name="Freeform 27">
                <a:extLst>
                  <a:ext uri="{FF2B5EF4-FFF2-40B4-BE49-F238E27FC236}">
                    <a16:creationId xmlns:a16="http://schemas.microsoft.com/office/drawing/2014/main" id="{EAE026D2-BDDA-4191-8C8B-6F87E9F91DA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13E17827-6632-4552-BE4B-6FB254CBA0FB}"/>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Rectangle 29">
                <a:extLst>
                  <a:ext uri="{FF2B5EF4-FFF2-40B4-BE49-F238E27FC236}">
                    <a16:creationId xmlns:a16="http://schemas.microsoft.com/office/drawing/2014/main" id="{C207FC06-814F-4DFA-B794-DB33A4EB5889}"/>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6ADF7FF2-B1E4-46D4-A287-501107C55DB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1">
                <a:extLst>
                  <a:ext uri="{FF2B5EF4-FFF2-40B4-BE49-F238E27FC236}">
                    <a16:creationId xmlns:a16="http://schemas.microsoft.com/office/drawing/2014/main" id="{30C72D9E-5F4C-4D71-A1EB-255AF13CBD38}"/>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2">
                <a:extLst>
                  <a:ext uri="{FF2B5EF4-FFF2-40B4-BE49-F238E27FC236}">
                    <a16:creationId xmlns:a16="http://schemas.microsoft.com/office/drawing/2014/main" id="{4C8433B9-73F1-4B95-BA46-4124F8ADDA9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3">
                <a:extLst>
                  <a:ext uri="{FF2B5EF4-FFF2-40B4-BE49-F238E27FC236}">
                    <a16:creationId xmlns:a16="http://schemas.microsoft.com/office/drawing/2014/main" id="{F13AD103-2860-4915-BBAF-25A63E00D9DA}"/>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4">
                <a:extLst>
                  <a:ext uri="{FF2B5EF4-FFF2-40B4-BE49-F238E27FC236}">
                    <a16:creationId xmlns:a16="http://schemas.microsoft.com/office/drawing/2014/main" id="{1FE60660-05F4-4258-939C-F5E436E7221F}"/>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5">
                <a:extLst>
                  <a:ext uri="{FF2B5EF4-FFF2-40B4-BE49-F238E27FC236}">
                    <a16:creationId xmlns:a16="http://schemas.microsoft.com/office/drawing/2014/main" id="{3471417C-5F23-4211-A03D-0E826846BE29}"/>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1">
              <a:extLst>
                <a:ext uri="{FF2B5EF4-FFF2-40B4-BE49-F238E27FC236}">
                  <a16:creationId xmlns:a16="http://schemas.microsoft.com/office/drawing/2014/main" id="{5FE08A3C-76AC-4E21-B6CB-51A9490BBF96}"/>
                </a:ext>
              </a:extLst>
            </p:cNvPr>
            <p:cNvGrpSpPr/>
            <p:nvPr/>
          </p:nvGrpSpPr>
          <p:grpSpPr bwMode="black">
            <a:xfrm>
              <a:off x="3754836" y="4213292"/>
              <a:ext cx="559559" cy="179455"/>
              <a:chOff x="10238410" y="4967852"/>
              <a:chExt cx="561691" cy="186381"/>
            </a:xfrm>
            <a:grpFill/>
            <a:effectLst/>
          </p:grpSpPr>
          <p:sp>
            <p:nvSpPr>
              <p:cNvPr id="157" name="Freeform 34">
                <a:extLst>
                  <a:ext uri="{FF2B5EF4-FFF2-40B4-BE49-F238E27FC236}">
                    <a16:creationId xmlns:a16="http://schemas.microsoft.com/office/drawing/2014/main" id="{C319ADCC-10EF-44E8-ADD9-2C27E4BDA008}"/>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8" name="Freeform 35">
                <a:extLst>
                  <a:ext uri="{FF2B5EF4-FFF2-40B4-BE49-F238E27FC236}">
                    <a16:creationId xmlns:a16="http://schemas.microsoft.com/office/drawing/2014/main" id="{C8372642-9943-4704-94B0-008BB4946299}"/>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6">
                <a:extLst>
                  <a:ext uri="{FF2B5EF4-FFF2-40B4-BE49-F238E27FC236}">
                    <a16:creationId xmlns:a16="http://schemas.microsoft.com/office/drawing/2014/main" id="{C8F14735-4058-46F5-ADAF-508358D5F96F}"/>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Rectangle 37">
                <a:extLst>
                  <a:ext uri="{FF2B5EF4-FFF2-40B4-BE49-F238E27FC236}">
                    <a16:creationId xmlns:a16="http://schemas.microsoft.com/office/drawing/2014/main" id="{9C3F6D3E-C7EF-40DC-9654-ABD52201671B}"/>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Freeform 38">
                <a:extLst>
                  <a:ext uri="{FF2B5EF4-FFF2-40B4-BE49-F238E27FC236}">
                    <a16:creationId xmlns:a16="http://schemas.microsoft.com/office/drawing/2014/main" id="{CA99F882-9971-44C0-B1BF-53130DA82AB4}"/>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2">
              <a:extLst>
                <a:ext uri="{FF2B5EF4-FFF2-40B4-BE49-F238E27FC236}">
                  <a16:creationId xmlns:a16="http://schemas.microsoft.com/office/drawing/2014/main" id="{EE8EB416-DD54-46D9-973B-65228AED78E8}"/>
                </a:ext>
              </a:extLst>
            </p:cNvPr>
            <p:cNvGrpSpPr/>
            <p:nvPr/>
          </p:nvGrpSpPr>
          <p:grpSpPr bwMode="black">
            <a:xfrm>
              <a:off x="3754836" y="2578650"/>
              <a:ext cx="1095552" cy="218577"/>
              <a:chOff x="7682933" y="4955117"/>
              <a:chExt cx="1099718" cy="227012"/>
            </a:xfrm>
            <a:grpFill/>
            <a:effectLst/>
          </p:grpSpPr>
          <p:sp>
            <p:nvSpPr>
              <p:cNvPr id="148" name="Freeform 22">
                <a:extLst>
                  <a:ext uri="{FF2B5EF4-FFF2-40B4-BE49-F238E27FC236}">
                    <a16:creationId xmlns:a16="http://schemas.microsoft.com/office/drawing/2014/main" id="{C62DAF6E-E7F7-4B58-A617-968C22BE5B7A}"/>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9" name="Freeform 23">
                <a:extLst>
                  <a:ext uri="{FF2B5EF4-FFF2-40B4-BE49-F238E27FC236}">
                    <a16:creationId xmlns:a16="http://schemas.microsoft.com/office/drawing/2014/main" id="{8BA78BE4-D91D-4D1A-9E89-EA6F25B42315}"/>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4">
                <a:extLst>
                  <a:ext uri="{FF2B5EF4-FFF2-40B4-BE49-F238E27FC236}">
                    <a16:creationId xmlns:a16="http://schemas.microsoft.com/office/drawing/2014/main" id="{1E339D2E-7FDE-4545-90BF-D5C7B7B24AC5}"/>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5">
                <a:extLst>
                  <a:ext uri="{FF2B5EF4-FFF2-40B4-BE49-F238E27FC236}">
                    <a16:creationId xmlns:a16="http://schemas.microsoft.com/office/drawing/2014/main" id="{1956C1F7-E775-4359-9CDD-089FE251FA96}"/>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6">
                <a:extLst>
                  <a:ext uri="{FF2B5EF4-FFF2-40B4-BE49-F238E27FC236}">
                    <a16:creationId xmlns:a16="http://schemas.microsoft.com/office/drawing/2014/main" id="{542D5938-6290-4173-982B-D033983306C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7">
                <a:extLst>
                  <a:ext uri="{FF2B5EF4-FFF2-40B4-BE49-F238E27FC236}">
                    <a16:creationId xmlns:a16="http://schemas.microsoft.com/office/drawing/2014/main" id="{6DC4BC92-7902-440E-ACF5-3F577FDDCF83}"/>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8">
                <a:extLst>
                  <a:ext uri="{FF2B5EF4-FFF2-40B4-BE49-F238E27FC236}">
                    <a16:creationId xmlns:a16="http://schemas.microsoft.com/office/drawing/2014/main" id="{B7F65285-954A-49CD-8CD7-FD07E3BFD642}"/>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9">
                <a:extLst>
                  <a:ext uri="{FF2B5EF4-FFF2-40B4-BE49-F238E27FC236}">
                    <a16:creationId xmlns:a16="http://schemas.microsoft.com/office/drawing/2014/main" id="{B5EAB8AE-4460-49DE-AB9B-C3FA9FD9F306}"/>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30">
                <a:extLst>
                  <a:ext uri="{FF2B5EF4-FFF2-40B4-BE49-F238E27FC236}">
                    <a16:creationId xmlns:a16="http://schemas.microsoft.com/office/drawing/2014/main" id="{BA10B245-0CB5-4306-B3AC-27C548047F12}"/>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3">
              <a:extLst>
                <a:ext uri="{FF2B5EF4-FFF2-40B4-BE49-F238E27FC236}">
                  <a16:creationId xmlns:a16="http://schemas.microsoft.com/office/drawing/2014/main" id="{E77A3C86-ADD7-4A36-83C4-D3B0BB8022B9}"/>
                </a:ext>
              </a:extLst>
            </p:cNvPr>
            <p:cNvGrpSpPr/>
            <p:nvPr/>
          </p:nvGrpSpPr>
          <p:grpSpPr bwMode="black">
            <a:xfrm>
              <a:off x="6115590" y="4210210"/>
              <a:ext cx="348585" cy="182537"/>
              <a:chOff x="2772926" y="4973833"/>
              <a:chExt cx="349910" cy="189581"/>
            </a:xfrm>
            <a:grpFill/>
            <a:effectLst/>
          </p:grpSpPr>
          <p:sp>
            <p:nvSpPr>
              <p:cNvPr id="145" name="Freeform 21">
                <a:extLst>
                  <a:ext uri="{FF2B5EF4-FFF2-40B4-BE49-F238E27FC236}">
                    <a16:creationId xmlns:a16="http://schemas.microsoft.com/office/drawing/2014/main" id="{2C6E444C-E05F-4D04-93BC-F86B3024E095}"/>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6" name="Freeform 22">
                <a:extLst>
                  <a:ext uri="{FF2B5EF4-FFF2-40B4-BE49-F238E27FC236}">
                    <a16:creationId xmlns:a16="http://schemas.microsoft.com/office/drawing/2014/main" id="{F4F31D79-475C-470B-BDC0-A9E66A6825FB}"/>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3">
                <a:extLst>
                  <a:ext uri="{FF2B5EF4-FFF2-40B4-BE49-F238E27FC236}">
                    <a16:creationId xmlns:a16="http://schemas.microsoft.com/office/drawing/2014/main" id="{19208812-72D4-47B8-910B-ADB459CF9BEE}"/>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4">
              <a:extLst>
                <a:ext uri="{FF2B5EF4-FFF2-40B4-BE49-F238E27FC236}">
                  <a16:creationId xmlns:a16="http://schemas.microsoft.com/office/drawing/2014/main" id="{72A706AE-4493-474A-99B9-FA4A8ABCF852}"/>
                </a:ext>
              </a:extLst>
            </p:cNvPr>
            <p:cNvGrpSpPr/>
            <p:nvPr/>
          </p:nvGrpSpPr>
          <p:grpSpPr bwMode="black">
            <a:xfrm>
              <a:off x="7912009" y="3108052"/>
              <a:ext cx="1082219" cy="207533"/>
              <a:chOff x="5953627" y="6205329"/>
              <a:chExt cx="1086337" cy="215543"/>
            </a:xfrm>
            <a:grpFill/>
            <a:effectLst/>
          </p:grpSpPr>
          <p:sp>
            <p:nvSpPr>
              <p:cNvPr id="134" name="Freeform 24">
                <a:extLst>
                  <a:ext uri="{FF2B5EF4-FFF2-40B4-BE49-F238E27FC236}">
                    <a16:creationId xmlns:a16="http://schemas.microsoft.com/office/drawing/2014/main" id="{2499BCBE-354C-4111-92BF-7383CBF071F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5" name="Freeform 25">
                <a:extLst>
                  <a:ext uri="{FF2B5EF4-FFF2-40B4-BE49-F238E27FC236}">
                    <a16:creationId xmlns:a16="http://schemas.microsoft.com/office/drawing/2014/main" id="{D788BF25-CC85-4FFA-8E43-42780C06DA1D}"/>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6">
                <a:extLst>
                  <a:ext uri="{FF2B5EF4-FFF2-40B4-BE49-F238E27FC236}">
                    <a16:creationId xmlns:a16="http://schemas.microsoft.com/office/drawing/2014/main" id="{42E015F1-4B3F-4953-9113-0D430A6FC557}"/>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7">
                <a:extLst>
                  <a:ext uri="{FF2B5EF4-FFF2-40B4-BE49-F238E27FC236}">
                    <a16:creationId xmlns:a16="http://schemas.microsoft.com/office/drawing/2014/main" id="{C91A0819-D4EA-4957-B1F1-33E3BCB1C395}"/>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8">
                <a:extLst>
                  <a:ext uri="{FF2B5EF4-FFF2-40B4-BE49-F238E27FC236}">
                    <a16:creationId xmlns:a16="http://schemas.microsoft.com/office/drawing/2014/main" id="{27E729BE-25DE-41AC-87D7-016E196D829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9">
                <a:extLst>
                  <a:ext uri="{FF2B5EF4-FFF2-40B4-BE49-F238E27FC236}">
                    <a16:creationId xmlns:a16="http://schemas.microsoft.com/office/drawing/2014/main" id="{E019BB98-7821-4B1F-9383-472A9C3E9CFE}"/>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30">
                <a:extLst>
                  <a:ext uri="{FF2B5EF4-FFF2-40B4-BE49-F238E27FC236}">
                    <a16:creationId xmlns:a16="http://schemas.microsoft.com/office/drawing/2014/main" id="{278CDBA4-37CA-48F5-B0E4-9674C034601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1">
                <a:extLst>
                  <a:ext uri="{FF2B5EF4-FFF2-40B4-BE49-F238E27FC236}">
                    <a16:creationId xmlns:a16="http://schemas.microsoft.com/office/drawing/2014/main" id="{C42DBE42-5F21-4B2F-939E-4F0DBDDE45BD}"/>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Rectangle 32">
                <a:extLst>
                  <a:ext uri="{FF2B5EF4-FFF2-40B4-BE49-F238E27FC236}">
                    <a16:creationId xmlns:a16="http://schemas.microsoft.com/office/drawing/2014/main" id="{F876E0FB-342B-4174-9BA3-123768B7EA6C}"/>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Freeform 33">
                <a:extLst>
                  <a:ext uri="{FF2B5EF4-FFF2-40B4-BE49-F238E27FC236}">
                    <a16:creationId xmlns:a16="http://schemas.microsoft.com/office/drawing/2014/main" id="{FA42DA92-CBC9-4430-8139-53A875A7FA90}"/>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4">
                <a:extLst>
                  <a:ext uri="{FF2B5EF4-FFF2-40B4-BE49-F238E27FC236}">
                    <a16:creationId xmlns:a16="http://schemas.microsoft.com/office/drawing/2014/main" id="{6A05AC58-914B-44FB-988F-2AD4EE528D38}"/>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5">
              <a:extLst>
                <a:ext uri="{FF2B5EF4-FFF2-40B4-BE49-F238E27FC236}">
                  <a16:creationId xmlns:a16="http://schemas.microsoft.com/office/drawing/2014/main" id="{37810990-A562-4A6C-B435-259621E9DF17}"/>
                </a:ext>
              </a:extLst>
            </p:cNvPr>
            <p:cNvGrpSpPr/>
            <p:nvPr/>
          </p:nvGrpSpPr>
          <p:grpSpPr bwMode="black">
            <a:xfrm>
              <a:off x="6803192" y="2525967"/>
              <a:ext cx="915642" cy="323944"/>
              <a:chOff x="7376591" y="6134773"/>
              <a:chExt cx="919129" cy="336446"/>
            </a:xfrm>
            <a:grpFill/>
            <a:effectLst/>
          </p:grpSpPr>
          <p:sp>
            <p:nvSpPr>
              <p:cNvPr id="127" name="Freeform 24">
                <a:extLst>
                  <a:ext uri="{FF2B5EF4-FFF2-40B4-BE49-F238E27FC236}">
                    <a16:creationId xmlns:a16="http://schemas.microsoft.com/office/drawing/2014/main" id="{9B3F23BF-CC43-4220-8EF3-53031B44181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8" name="Freeform 25">
                <a:extLst>
                  <a:ext uri="{FF2B5EF4-FFF2-40B4-BE49-F238E27FC236}">
                    <a16:creationId xmlns:a16="http://schemas.microsoft.com/office/drawing/2014/main" id="{A80B1EB6-FDC9-4ADA-BCB2-7F233DCC049E}"/>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6">
                <a:extLst>
                  <a:ext uri="{FF2B5EF4-FFF2-40B4-BE49-F238E27FC236}">
                    <a16:creationId xmlns:a16="http://schemas.microsoft.com/office/drawing/2014/main" id="{2BD0F0D1-B52F-4739-8A48-764C96131726}"/>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7">
                <a:extLst>
                  <a:ext uri="{FF2B5EF4-FFF2-40B4-BE49-F238E27FC236}">
                    <a16:creationId xmlns:a16="http://schemas.microsoft.com/office/drawing/2014/main" id="{15E4C7D3-C6C7-47FE-BD9C-770D73E8011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8">
                <a:extLst>
                  <a:ext uri="{FF2B5EF4-FFF2-40B4-BE49-F238E27FC236}">
                    <a16:creationId xmlns:a16="http://schemas.microsoft.com/office/drawing/2014/main" id="{4E73B00E-B086-4032-B53C-883688AC22D0}"/>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9">
                <a:extLst>
                  <a:ext uri="{FF2B5EF4-FFF2-40B4-BE49-F238E27FC236}">
                    <a16:creationId xmlns:a16="http://schemas.microsoft.com/office/drawing/2014/main" id="{1D661F53-4E7E-444C-A29E-5CB01AD56231}"/>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30">
                <a:extLst>
                  <a:ext uri="{FF2B5EF4-FFF2-40B4-BE49-F238E27FC236}">
                    <a16:creationId xmlns:a16="http://schemas.microsoft.com/office/drawing/2014/main" id="{28905915-2711-4537-A3D0-EDB7195A2A4F}"/>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6">
              <a:extLst>
                <a:ext uri="{FF2B5EF4-FFF2-40B4-BE49-F238E27FC236}">
                  <a16:creationId xmlns:a16="http://schemas.microsoft.com/office/drawing/2014/main" id="{2B7166B9-AFEC-49BB-96CD-69FF79AD1353}"/>
                </a:ext>
              </a:extLst>
            </p:cNvPr>
            <p:cNvGrpSpPr/>
            <p:nvPr/>
          </p:nvGrpSpPr>
          <p:grpSpPr bwMode="black">
            <a:xfrm>
              <a:off x="7910532" y="4706745"/>
              <a:ext cx="712169" cy="180546"/>
              <a:chOff x="420233" y="6191684"/>
              <a:chExt cx="714879" cy="187513"/>
            </a:xfrm>
            <a:grpFill/>
            <a:effectLst/>
          </p:grpSpPr>
          <p:sp>
            <p:nvSpPr>
              <p:cNvPr id="115" name="Freeform 20">
                <a:extLst>
                  <a:ext uri="{FF2B5EF4-FFF2-40B4-BE49-F238E27FC236}">
                    <a16:creationId xmlns:a16="http://schemas.microsoft.com/office/drawing/2014/main" id="{7606B05B-9380-466F-8038-CB75725A8E7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6" name="Freeform 21">
                <a:extLst>
                  <a:ext uri="{FF2B5EF4-FFF2-40B4-BE49-F238E27FC236}">
                    <a16:creationId xmlns:a16="http://schemas.microsoft.com/office/drawing/2014/main" id="{4C21E3EE-C2F3-4755-8382-2865B2DD010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2">
                <a:extLst>
                  <a:ext uri="{FF2B5EF4-FFF2-40B4-BE49-F238E27FC236}">
                    <a16:creationId xmlns:a16="http://schemas.microsoft.com/office/drawing/2014/main" id="{B681FCF3-5EB8-4999-B13C-B60C5ECEB09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5">
                <a:extLst>
                  <a:ext uri="{FF2B5EF4-FFF2-40B4-BE49-F238E27FC236}">
                    <a16:creationId xmlns:a16="http://schemas.microsoft.com/office/drawing/2014/main" id="{35099327-9CCF-4DA7-B4C4-F3212C4B6A11}"/>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6">
                <a:extLst>
                  <a:ext uri="{FF2B5EF4-FFF2-40B4-BE49-F238E27FC236}">
                    <a16:creationId xmlns:a16="http://schemas.microsoft.com/office/drawing/2014/main" id="{3B200D46-2353-48B7-97D2-5FC4CD0C9944}"/>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36">
                <a:extLst>
                  <a:ext uri="{FF2B5EF4-FFF2-40B4-BE49-F238E27FC236}">
                    <a16:creationId xmlns:a16="http://schemas.microsoft.com/office/drawing/2014/main" id="{A51CE364-AFD6-427B-96A4-B1BF503FB9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7">
                <a:extLst>
                  <a:ext uri="{FF2B5EF4-FFF2-40B4-BE49-F238E27FC236}">
                    <a16:creationId xmlns:a16="http://schemas.microsoft.com/office/drawing/2014/main" id="{81620441-A79F-4ACC-8A52-6AD57E7EF71F}"/>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8">
                <a:extLst>
                  <a:ext uri="{FF2B5EF4-FFF2-40B4-BE49-F238E27FC236}">
                    <a16:creationId xmlns:a16="http://schemas.microsoft.com/office/drawing/2014/main" id="{56B4E985-D273-4D78-B9CD-53D586B3618A}"/>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9">
                <a:extLst>
                  <a:ext uri="{FF2B5EF4-FFF2-40B4-BE49-F238E27FC236}">
                    <a16:creationId xmlns:a16="http://schemas.microsoft.com/office/drawing/2014/main" id="{ECF75806-80D1-4112-9194-21AC6D1977E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42">
                <a:extLst>
                  <a:ext uri="{FF2B5EF4-FFF2-40B4-BE49-F238E27FC236}">
                    <a16:creationId xmlns:a16="http://schemas.microsoft.com/office/drawing/2014/main" id="{CAA86995-E011-436C-AECF-C7003D5CB64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3">
                <a:extLst>
                  <a:ext uri="{FF2B5EF4-FFF2-40B4-BE49-F238E27FC236}">
                    <a16:creationId xmlns:a16="http://schemas.microsoft.com/office/drawing/2014/main" id="{6AEE76C5-1D07-4D7F-8888-4B637E24D568}"/>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4">
                <a:extLst>
                  <a:ext uri="{FF2B5EF4-FFF2-40B4-BE49-F238E27FC236}">
                    <a16:creationId xmlns:a16="http://schemas.microsoft.com/office/drawing/2014/main" id="{47122FF9-5A95-483D-9383-5E009C9E5093}"/>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7">
              <a:extLst>
                <a:ext uri="{FF2B5EF4-FFF2-40B4-BE49-F238E27FC236}">
                  <a16:creationId xmlns:a16="http://schemas.microsoft.com/office/drawing/2014/main" id="{BA8B2F54-E47E-46C0-995A-F27B207E4E4C}"/>
                </a:ext>
              </a:extLst>
            </p:cNvPr>
            <p:cNvGrpSpPr/>
            <p:nvPr/>
          </p:nvGrpSpPr>
          <p:grpSpPr bwMode="black">
            <a:xfrm>
              <a:off x="3754836" y="3575415"/>
              <a:ext cx="1389936" cy="385204"/>
              <a:chOff x="2649884" y="6146155"/>
              <a:chExt cx="1395225" cy="400069"/>
            </a:xfrm>
            <a:grpFill/>
            <a:effectLst/>
          </p:grpSpPr>
          <p:sp>
            <p:nvSpPr>
              <p:cNvPr id="104" name="Line 6">
                <a:extLst>
                  <a:ext uri="{FF2B5EF4-FFF2-40B4-BE49-F238E27FC236}">
                    <a16:creationId xmlns:a16="http://schemas.microsoft.com/office/drawing/2014/main" id="{FECF6382-BEDE-4280-AB12-52AB9CC50C3A}"/>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BD4409C7-BD2D-42C2-8AD7-4EF2A8FF514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8">
                <a:extLst>
                  <a:ext uri="{FF2B5EF4-FFF2-40B4-BE49-F238E27FC236}">
                    <a16:creationId xmlns:a16="http://schemas.microsoft.com/office/drawing/2014/main" id="{6FA0A223-B180-4A98-ABCD-EB3DABF54486}"/>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9">
                <a:extLst>
                  <a:ext uri="{FF2B5EF4-FFF2-40B4-BE49-F238E27FC236}">
                    <a16:creationId xmlns:a16="http://schemas.microsoft.com/office/drawing/2014/main" id="{D434FE71-82A8-4F25-B61A-272120761546}"/>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10">
                <a:extLst>
                  <a:ext uri="{FF2B5EF4-FFF2-40B4-BE49-F238E27FC236}">
                    <a16:creationId xmlns:a16="http://schemas.microsoft.com/office/drawing/2014/main" id="{460B5B70-F213-43A9-8916-B2F396DBB361}"/>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1">
                <a:extLst>
                  <a:ext uri="{FF2B5EF4-FFF2-40B4-BE49-F238E27FC236}">
                    <a16:creationId xmlns:a16="http://schemas.microsoft.com/office/drawing/2014/main" id="{F8D22426-9D85-45FE-90DC-008EE289462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2">
                <a:extLst>
                  <a:ext uri="{FF2B5EF4-FFF2-40B4-BE49-F238E27FC236}">
                    <a16:creationId xmlns:a16="http://schemas.microsoft.com/office/drawing/2014/main" id="{B738F7A4-86D5-46CD-B2BC-2850C8132261}"/>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3">
                <a:extLst>
                  <a:ext uri="{FF2B5EF4-FFF2-40B4-BE49-F238E27FC236}">
                    <a16:creationId xmlns:a16="http://schemas.microsoft.com/office/drawing/2014/main" id="{618605A5-9412-4EF8-A7B4-B951050C2EBE}"/>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4">
                <a:extLst>
                  <a:ext uri="{FF2B5EF4-FFF2-40B4-BE49-F238E27FC236}">
                    <a16:creationId xmlns:a16="http://schemas.microsoft.com/office/drawing/2014/main" id="{FF0A9269-2CD8-4459-AADB-88B90F3408A4}"/>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5">
                <a:extLst>
                  <a:ext uri="{FF2B5EF4-FFF2-40B4-BE49-F238E27FC236}">
                    <a16:creationId xmlns:a16="http://schemas.microsoft.com/office/drawing/2014/main" id="{21592F3B-BBCD-478E-ADD1-7AB0B27C143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6">
                <a:extLst>
                  <a:ext uri="{FF2B5EF4-FFF2-40B4-BE49-F238E27FC236}">
                    <a16:creationId xmlns:a16="http://schemas.microsoft.com/office/drawing/2014/main" id="{4AC47D04-C7C7-4DE5-BD92-90FBE333DB4E}"/>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8">
              <a:extLst>
                <a:ext uri="{FF2B5EF4-FFF2-40B4-BE49-F238E27FC236}">
                  <a16:creationId xmlns:a16="http://schemas.microsoft.com/office/drawing/2014/main" id="{338D08C0-AE1A-4EFF-B61A-08058BED991D}"/>
                </a:ext>
              </a:extLst>
            </p:cNvPr>
            <p:cNvGrpSpPr/>
            <p:nvPr/>
          </p:nvGrpSpPr>
          <p:grpSpPr bwMode="black">
            <a:xfrm>
              <a:off x="3754836" y="5195652"/>
              <a:ext cx="837044" cy="261824"/>
              <a:chOff x="8632347" y="6167032"/>
              <a:chExt cx="840228" cy="271928"/>
            </a:xfrm>
            <a:grpFill/>
            <a:effectLst/>
          </p:grpSpPr>
          <p:sp>
            <p:nvSpPr>
              <p:cNvPr id="101" name="Freeform 17">
                <a:extLst>
                  <a:ext uri="{FF2B5EF4-FFF2-40B4-BE49-F238E27FC236}">
                    <a16:creationId xmlns:a16="http://schemas.microsoft.com/office/drawing/2014/main" id="{6D74615B-ED64-4B2C-8705-127C5645FF0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2" name="Freeform 18">
                <a:extLst>
                  <a:ext uri="{FF2B5EF4-FFF2-40B4-BE49-F238E27FC236}">
                    <a16:creationId xmlns:a16="http://schemas.microsoft.com/office/drawing/2014/main" id="{30F58DB7-1347-4083-B8F3-4A13EDF4A885}"/>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9">
                <a:extLst>
                  <a:ext uri="{FF2B5EF4-FFF2-40B4-BE49-F238E27FC236}">
                    <a16:creationId xmlns:a16="http://schemas.microsoft.com/office/drawing/2014/main" id="{2D7005EE-75D5-4353-AB10-E067EF4DF36F}"/>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9">
              <a:extLst>
                <a:ext uri="{FF2B5EF4-FFF2-40B4-BE49-F238E27FC236}">
                  <a16:creationId xmlns:a16="http://schemas.microsoft.com/office/drawing/2014/main" id="{35FC6549-11EE-4B00-9618-2C00B238A550}"/>
                </a:ext>
              </a:extLst>
            </p:cNvPr>
            <p:cNvGrpSpPr/>
            <p:nvPr/>
          </p:nvGrpSpPr>
          <p:grpSpPr bwMode="black">
            <a:xfrm>
              <a:off x="4680867" y="4223987"/>
              <a:ext cx="1068251" cy="168760"/>
              <a:chOff x="9809204" y="6215358"/>
              <a:chExt cx="1072317" cy="175273"/>
            </a:xfrm>
            <a:grpFill/>
            <a:effectLst/>
          </p:grpSpPr>
          <p:sp>
            <p:nvSpPr>
              <p:cNvPr id="93" name="Freeform 23">
                <a:extLst>
                  <a:ext uri="{FF2B5EF4-FFF2-40B4-BE49-F238E27FC236}">
                    <a16:creationId xmlns:a16="http://schemas.microsoft.com/office/drawing/2014/main" id="{B08834BE-7AF6-42B0-B7F4-A96E6BC2151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4" name="Freeform 24">
                <a:extLst>
                  <a:ext uri="{FF2B5EF4-FFF2-40B4-BE49-F238E27FC236}">
                    <a16:creationId xmlns:a16="http://schemas.microsoft.com/office/drawing/2014/main" id="{68F8C759-AC76-40AB-A268-EC1A965BB14C}"/>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5">
                <a:extLst>
                  <a:ext uri="{FF2B5EF4-FFF2-40B4-BE49-F238E27FC236}">
                    <a16:creationId xmlns:a16="http://schemas.microsoft.com/office/drawing/2014/main" id="{E918149D-F47D-41AA-9547-9E16827674B9}"/>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6">
                <a:extLst>
                  <a:ext uri="{FF2B5EF4-FFF2-40B4-BE49-F238E27FC236}">
                    <a16:creationId xmlns:a16="http://schemas.microsoft.com/office/drawing/2014/main" id="{98B012CA-BBAB-4ABF-9A62-C31256846A08}"/>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7">
                <a:extLst>
                  <a:ext uri="{FF2B5EF4-FFF2-40B4-BE49-F238E27FC236}">
                    <a16:creationId xmlns:a16="http://schemas.microsoft.com/office/drawing/2014/main" id="{A6B63D26-443C-49FC-AF9B-5232C3113A5C}"/>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8">
                <a:extLst>
                  <a:ext uri="{FF2B5EF4-FFF2-40B4-BE49-F238E27FC236}">
                    <a16:creationId xmlns:a16="http://schemas.microsoft.com/office/drawing/2014/main" id="{EF019949-9F67-4AB7-A8BD-8CAB8CD96B7C}"/>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9">
                <a:extLst>
                  <a:ext uri="{FF2B5EF4-FFF2-40B4-BE49-F238E27FC236}">
                    <a16:creationId xmlns:a16="http://schemas.microsoft.com/office/drawing/2014/main" id="{023095DA-BB87-4143-926F-312A39990D41}"/>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30">
                <a:extLst>
                  <a:ext uri="{FF2B5EF4-FFF2-40B4-BE49-F238E27FC236}">
                    <a16:creationId xmlns:a16="http://schemas.microsoft.com/office/drawing/2014/main" id="{74D84FC8-4F32-4D9D-A3A4-78341ABC11C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10">
              <a:extLst>
                <a:ext uri="{FF2B5EF4-FFF2-40B4-BE49-F238E27FC236}">
                  <a16:creationId xmlns:a16="http://schemas.microsoft.com/office/drawing/2014/main" id="{218DBEA0-5009-477C-BC58-18972079184E}"/>
                </a:ext>
              </a:extLst>
            </p:cNvPr>
            <p:cNvGrpSpPr/>
            <p:nvPr/>
          </p:nvGrpSpPr>
          <p:grpSpPr bwMode="black">
            <a:xfrm>
              <a:off x="3754836" y="3089263"/>
              <a:ext cx="1230581" cy="245111"/>
              <a:chOff x="4381738" y="6174707"/>
              <a:chExt cx="1235264" cy="254570"/>
            </a:xfrm>
            <a:grpFill/>
            <a:effectLst/>
          </p:grpSpPr>
          <p:sp>
            <p:nvSpPr>
              <p:cNvPr id="84" name="Freeform 5">
                <a:extLst>
                  <a:ext uri="{FF2B5EF4-FFF2-40B4-BE49-F238E27FC236}">
                    <a16:creationId xmlns:a16="http://schemas.microsoft.com/office/drawing/2014/main" id="{5378BB4C-164F-445D-A831-37AFCE77B6B7}"/>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43CB322D-15E6-4D46-839D-99841E193B9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D7B04CF-9849-4C5A-A6F7-A44EE308A562}"/>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879A6FD-A95A-426E-A896-523EC4FBDC21}"/>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8BF07F63-8E99-4521-A29F-C48D901295BA}"/>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10">
                <a:extLst>
                  <a:ext uri="{FF2B5EF4-FFF2-40B4-BE49-F238E27FC236}">
                    <a16:creationId xmlns:a16="http://schemas.microsoft.com/office/drawing/2014/main" id="{DB392413-139F-42E1-ABF4-B7F4645CEC6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1">
                <a:extLst>
                  <a:ext uri="{FF2B5EF4-FFF2-40B4-BE49-F238E27FC236}">
                    <a16:creationId xmlns:a16="http://schemas.microsoft.com/office/drawing/2014/main" id="{C2F97C9D-AF33-4353-9979-BFED651FA1A5}"/>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2">
                <a:extLst>
                  <a:ext uri="{FF2B5EF4-FFF2-40B4-BE49-F238E27FC236}">
                    <a16:creationId xmlns:a16="http://schemas.microsoft.com/office/drawing/2014/main" id="{0C509E61-D6B8-4BDD-85EC-D5DD3BE1BBAE}"/>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3">
                <a:extLst>
                  <a:ext uri="{FF2B5EF4-FFF2-40B4-BE49-F238E27FC236}">
                    <a16:creationId xmlns:a16="http://schemas.microsoft.com/office/drawing/2014/main" id="{2B8941B6-85DE-4FD4-BB8A-ED7727E83EE4}"/>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1">
              <a:extLst>
                <a:ext uri="{FF2B5EF4-FFF2-40B4-BE49-F238E27FC236}">
                  <a16:creationId xmlns:a16="http://schemas.microsoft.com/office/drawing/2014/main" id="{FF1CDF5F-21BD-4761-AD18-2600AB9C1BE9}"/>
                </a:ext>
              </a:extLst>
            </p:cNvPr>
            <p:cNvGrpSpPr/>
            <p:nvPr/>
          </p:nvGrpSpPr>
          <p:grpSpPr bwMode="black">
            <a:xfrm>
              <a:off x="7952400" y="5217881"/>
              <a:ext cx="661303" cy="239595"/>
              <a:chOff x="11218145" y="6191686"/>
              <a:chExt cx="663815" cy="248839"/>
            </a:xfrm>
            <a:grpFill/>
            <a:effectLst/>
          </p:grpSpPr>
          <p:sp>
            <p:nvSpPr>
              <p:cNvPr id="78" name="Freeform 18">
                <a:extLst>
                  <a:ext uri="{FF2B5EF4-FFF2-40B4-BE49-F238E27FC236}">
                    <a16:creationId xmlns:a16="http://schemas.microsoft.com/office/drawing/2014/main" id="{EFECF085-5510-4EC5-A00F-8BF25ED0683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9" name="Freeform 19">
                <a:extLst>
                  <a:ext uri="{FF2B5EF4-FFF2-40B4-BE49-F238E27FC236}">
                    <a16:creationId xmlns:a16="http://schemas.microsoft.com/office/drawing/2014/main" id="{8B55D894-EEE5-4628-988F-96E82EA43C34}"/>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20">
                <a:extLst>
                  <a:ext uri="{FF2B5EF4-FFF2-40B4-BE49-F238E27FC236}">
                    <a16:creationId xmlns:a16="http://schemas.microsoft.com/office/drawing/2014/main" id="{CFB7A2EA-3F0C-476F-9E42-5B129279309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1">
                <a:extLst>
                  <a:ext uri="{FF2B5EF4-FFF2-40B4-BE49-F238E27FC236}">
                    <a16:creationId xmlns:a16="http://schemas.microsoft.com/office/drawing/2014/main" id="{3FDA12CF-75DA-465E-81B9-3FACC47665B5}"/>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B3822A46-D012-446A-B8A6-2FE7253156A1}"/>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47228733-4FC6-43F6-814C-FDBC3C582681}"/>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2">
              <a:extLst>
                <a:ext uri="{FF2B5EF4-FFF2-40B4-BE49-F238E27FC236}">
                  <a16:creationId xmlns:a16="http://schemas.microsoft.com/office/drawing/2014/main" id="{77BB4005-F392-4C67-AE91-7D5F9DFA9C06}"/>
                </a:ext>
              </a:extLst>
            </p:cNvPr>
            <p:cNvGrpSpPr/>
            <p:nvPr/>
          </p:nvGrpSpPr>
          <p:grpSpPr bwMode="black">
            <a:xfrm>
              <a:off x="4812021" y="5206181"/>
              <a:ext cx="838329" cy="251295"/>
              <a:chOff x="1471737" y="6192453"/>
              <a:chExt cx="841520" cy="260991"/>
            </a:xfrm>
            <a:grpFill/>
            <a:effectLst/>
          </p:grpSpPr>
          <p:sp>
            <p:nvSpPr>
              <p:cNvPr id="71" name="Freeform 20">
                <a:extLst>
                  <a:ext uri="{FF2B5EF4-FFF2-40B4-BE49-F238E27FC236}">
                    <a16:creationId xmlns:a16="http://schemas.microsoft.com/office/drawing/2014/main" id="{C9DE17C2-D9F3-463D-A6EC-CE78D498562D}"/>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2" name="Freeform 21">
                <a:extLst>
                  <a:ext uri="{FF2B5EF4-FFF2-40B4-BE49-F238E27FC236}">
                    <a16:creationId xmlns:a16="http://schemas.microsoft.com/office/drawing/2014/main" id="{25FF1E42-EEB9-4529-9E12-269ED7BF64E8}"/>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2">
                <a:extLst>
                  <a:ext uri="{FF2B5EF4-FFF2-40B4-BE49-F238E27FC236}">
                    <a16:creationId xmlns:a16="http://schemas.microsoft.com/office/drawing/2014/main" id="{0C691BF8-3D1E-4A5A-BC47-AA179F1750A5}"/>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3">
                <a:extLst>
                  <a:ext uri="{FF2B5EF4-FFF2-40B4-BE49-F238E27FC236}">
                    <a16:creationId xmlns:a16="http://schemas.microsoft.com/office/drawing/2014/main" id="{0C68DA1B-583D-4336-A521-77212367C2B0}"/>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4">
                <a:extLst>
                  <a:ext uri="{FF2B5EF4-FFF2-40B4-BE49-F238E27FC236}">
                    <a16:creationId xmlns:a16="http://schemas.microsoft.com/office/drawing/2014/main" id="{E22FDF17-78E3-4FB8-9E2A-5D3F089500B0}"/>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9C2F4515-E2C0-4972-8FE2-8E640AEED91D}"/>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7544155A-1886-42DC-85B3-A3EA0EF898A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3">
              <a:extLst>
                <a:ext uri="{FF2B5EF4-FFF2-40B4-BE49-F238E27FC236}">
                  <a16:creationId xmlns:a16="http://schemas.microsoft.com/office/drawing/2014/main" id="{0136BBDF-84D1-4C39-9A69-05FE0BE10FE6}"/>
                </a:ext>
              </a:extLst>
            </p:cNvPr>
            <p:cNvGrpSpPr/>
            <p:nvPr/>
          </p:nvGrpSpPr>
          <p:grpSpPr bwMode="black">
            <a:xfrm>
              <a:off x="8172360" y="2514600"/>
              <a:ext cx="556545" cy="346677"/>
              <a:chOff x="2481885" y="4360116"/>
              <a:chExt cx="558662" cy="360056"/>
            </a:xfrm>
            <a:grpFill/>
            <a:effectLst/>
          </p:grpSpPr>
          <p:sp>
            <p:nvSpPr>
              <p:cNvPr id="64" name="Freeform 21">
                <a:extLst>
                  <a:ext uri="{FF2B5EF4-FFF2-40B4-BE49-F238E27FC236}">
                    <a16:creationId xmlns:a16="http://schemas.microsoft.com/office/drawing/2014/main" id="{B97FF0E7-45EB-4F7C-AAA2-B963C2A81A94}"/>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5" name="Freeform 22">
                <a:extLst>
                  <a:ext uri="{FF2B5EF4-FFF2-40B4-BE49-F238E27FC236}">
                    <a16:creationId xmlns:a16="http://schemas.microsoft.com/office/drawing/2014/main" id="{72C248C9-3349-4842-87C7-0FAF72622CA3}"/>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3">
                <a:extLst>
                  <a:ext uri="{FF2B5EF4-FFF2-40B4-BE49-F238E27FC236}">
                    <a16:creationId xmlns:a16="http://schemas.microsoft.com/office/drawing/2014/main" id="{0AF053AE-E691-4264-95A2-C56B5B7BC45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4">
                <a:extLst>
                  <a:ext uri="{FF2B5EF4-FFF2-40B4-BE49-F238E27FC236}">
                    <a16:creationId xmlns:a16="http://schemas.microsoft.com/office/drawing/2014/main" id="{EE10DF15-3325-41A4-A50F-50FA30F5B3F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5">
                <a:extLst>
                  <a:ext uri="{FF2B5EF4-FFF2-40B4-BE49-F238E27FC236}">
                    <a16:creationId xmlns:a16="http://schemas.microsoft.com/office/drawing/2014/main" id="{B86DC8A8-7F16-4BCE-B017-91E188DE16CB}"/>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6">
                <a:extLst>
                  <a:ext uri="{FF2B5EF4-FFF2-40B4-BE49-F238E27FC236}">
                    <a16:creationId xmlns:a16="http://schemas.microsoft.com/office/drawing/2014/main" id="{8C1D4CA5-C60E-443D-B383-7131B3BF6D5F}"/>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7">
                <a:extLst>
                  <a:ext uri="{FF2B5EF4-FFF2-40B4-BE49-F238E27FC236}">
                    <a16:creationId xmlns:a16="http://schemas.microsoft.com/office/drawing/2014/main" id="{68026CF0-D2E7-407A-8112-97BD926E4CDB}"/>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4">
              <a:extLst>
                <a:ext uri="{FF2B5EF4-FFF2-40B4-BE49-F238E27FC236}">
                  <a16:creationId xmlns:a16="http://schemas.microsoft.com/office/drawing/2014/main" id="{BEB14ACA-6826-471D-B0D4-B666783AE850}"/>
                </a:ext>
              </a:extLst>
            </p:cNvPr>
            <p:cNvGrpSpPr/>
            <p:nvPr/>
          </p:nvGrpSpPr>
          <p:grpSpPr bwMode="black">
            <a:xfrm>
              <a:off x="9182430" y="2598431"/>
              <a:ext cx="647370" cy="179015"/>
              <a:chOff x="6791943" y="4414224"/>
              <a:chExt cx="649833" cy="185924"/>
            </a:xfrm>
            <a:grpFill/>
            <a:effectLst/>
          </p:grpSpPr>
          <p:sp>
            <p:nvSpPr>
              <p:cNvPr id="58" name="Freeform 22">
                <a:extLst>
                  <a:ext uri="{FF2B5EF4-FFF2-40B4-BE49-F238E27FC236}">
                    <a16:creationId xmlns:a16="http://schemas.microsoft.com/office/drawing/2014/main" id="{5603C1A7-287A-40B7-94D3-09915649A8C9}"/>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9" name="Freeform 23">
                <a:extLst>
                  <a:ext uri="{FF2B5EF4-FFF2-40B4-BE49-F238E27FC236}">
                    <a16:creationId xmlns:a16="http://schemas.microsoft.com/office/drawing/2014/main" id="{9B89B0F9-65B1-4207-B511-C3ACF6494AB1}"/>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4">
                <a:extLst>
                  <a:ext uri="{FF2B5EF4-FFF2-40B4-BE49-F238E27FC236}">
                    <a16:creationId xmlns:a16="http://schemas.microsoft.com/office/drawing/2014/main" id="{E8A91A8D-AEA3-445B-9C43-5596C2AB21CC}"/>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5">
                <a:extLst>
                  <a:ext uri="{FF2B5EF4-FFF2-40B4-BE49-F238E27FC236}">
                    <a16:creationId xmlns:a16="http://schemas.microsoft.com/office/drawing/2014/main" id="{2D9260D2-DE07-4172-8299-AA450303079A}"/>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6">
                <a:extLst>
                  <a:ext uri="{FF2B5EF4-FFF2-40B4-BE49-F238E27FC236}">
                    <a16:creationId xmlns:a16="http://schemas.microsoft.com/office/drawing/2014/main" id="{DC2050F6-0DC5-4858-936B-A0BA0044CD11}"/>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7">
                <a:extLst>
                  <a:ext uri="{FF2B5EF4-FFF2-40B4-BE49-F238E27FC236}">
                    <a16:creationId xmlns:a16="http://schemas.microsoft.com/office/drawing/2014/main" id="{91F41E5D-EB0C-45F3-8DE2-6DC81CFE15A1}"/>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5">
              <a:extLst>
                <a:ext uri="{FF2B5EF4-FFF2-40B4-BE49-F238E27FC236}">
                  <a16:creationId xmlns:a16="http://schemas.microsoft.com/office/drawing/2014/main" id="{03742303-858C-440C-9720-C39DF2823395}"/>
                </a:ext>
              </a:extLst>
            </p:cNvPr>
            <p:cNvGrpSpPr/>
            <p:nvPr/>
          </p:nvGrpSpPr>
          <p:grpSpPr bwMode="black">
            <a:xfrm>
              <a:off x="7016417" y="5169907"/>
              <a:ext cx="715842" cy="287569"/>
              <a:chOff x="7844547" y="4357855"/>
              <a:chExt cx="718565" cy="298667"/>
            </a:xfrm>
            <a:grpFill/>
            <a:effectLst/>
          </p:grpSpPr>
          <p:sp>
            <p:nvSpPr>
              <p:cNvPr id="54" name="Freeform 18">
                <a:extLst>
                  <a:ext uri="{FF2B5EF4-FFF2-40B4-BE49-F238E27FC236}">
                    <a16:creationId xmlns:a16="http://schemas.microsoft.com/office/drawing/2014/main" id="{82F92F1C-97E1-4884-B66A-D1580D454C81}"/>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5C5EB865-3EFC-433E-908C-BFC1B7EE4D8C}"/>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1">
                <a:extLst>
                  <a:ext uri="{FF2B5EF4-FFF2-40B4-BE49-F238E27FC236}">
                    <a16:creationId xmlns:a16="http://schemas.microsoft.com/office/drawing/2014/main" id="{83CB9B1A-7C49-42B0-878B-D0BFCDE90B24}"/>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Oval 134">
                <a:extLst>
                  <a:ext uri="{FF2B5EF4-FFF2-40B4-BE49-F238E27FC236}">
                    <a16:creationId xmlns:a16="http://schemas.microsoft.com/office/drawing/2014/main" id="{535B57CF-B1F4-4D28-9ACA-A7BD3C0206A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6">
              <a:extLst>
                <a:ext uri="{FF2B5EF4-FFF2-40B4-BE49-F238E27FC236}">
                  <a16:creationId xmlns:a16="http://schemas.microsoft.com/office/drawing/2014/main" id="{9E0B1A02-97E4-422D-9F96-57036BC989AB}"/>
                </a:ext>
              </a:extLst>
            </p:cNvPr>
            <p:cNvGrpSpPr/>
            <p:nvPr/>
          </p:nvGrpSpPr>
          <p:grpSpPr bwMode="black">
            <a:xfrm>
              <a:off x="9381629" y="4215324"/>
              <a:ext cx="448171" cy="177422"/>
              <a:chOff x="4491504" y="4454449"/>
              <a:chExt cx="449878" cy="184270"/>
            </a:xfrm>
            <a:grpFill/>
            <a:effectLst/>
          </p:grpSpPr>
          <p:sp>
            <p:nvSpPr>
              <p:cNvPr id="50" name="Freeform 22">
                <a:extLst>
                  <a:ext uri="{FF2B5EF4-FFF2-40B4-BE49-F238E27FC236}">
                    <a16:creationId xmlns:a16="http://schemas.microsoft.com/office/drawing/2014/main" id="{9A1F02BA-06A9-4C6B-A0A0-3004FAE5B32B}"/>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1" name="Freeform 23">
                <a:extLst>
                  <a:ext uri="{FF2B5EF4-FFF2-40B4-BE49-F238E27FC236}">
                    <a16:creationId xmlns:a16="http://schemas.microsoft.com/office/drawing/2014/main" id="{CD382E43-9F7B-4DB3-B723-11A2151DA751}"/>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4">
                <a:extLst>
                  <a:ext uri="{FF2B5EF4-FFF2-40B4-BE49-F238E27FC236}">
                    <a16:creationId xmlns:a16="http://schemas.microsoft.com/office/drawing/2014/main" id="{445BA37C-0293-4C42-B9C0-89CEFD17626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5">
                <a:extLst>
                  <a:ext uri="{FF2B5EF4-FFF2-40B4-BE49-F238E27FC236}">
                    <a16:creationId xmlns:a16="http://schemas.microsoft.com/office/drawing/2014/main" id="{18055824-D956-49D2-AF22-9F5351D75C9A}"/>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7">
              <a:extLst>
                <a:ext uri="{FF2B5EF4-FFF2-40B4-BE49-F238E27FC236}">
                  <a16:creationId xmlns:a16="http://schemas.microsoft.com/office/drawing/2014/main" id="{E7248A03-6F32-4455-9454-8FC033208C44}"/>
                </a:ext>
              </a:extLst>
            </p:cNvPr>
            <p:cNvGrpSpPr/>
            <p:nvPr/>
          </p:nvGrpSpPr>
          <p:grpSpPr bwMode="black">
            <a:xfrm>
              <a:off x="7067703" y="3112314"/>
              <a:ext cx="619311" cy="199008"/>
              <a:chOff x="3467068" y="4450074"/>
              <a:chExt cx="621665" cy="206687"/>
            </a:xfrm>
            <a:grpFill/>
            <a:effectLst/>
          </p:grpSpPr>
          <p:sp>
            <p:nvSpPr>
              <p:cNvPr id="44" name="Freeform 23">
                <a:extLst>
                  <a:ext uri="{FF2B5EF4-FFF2-40B4-BE49-F238E27FC236}">
                    <a16:creationId xmlns:a16="http://schemas.microsoft.com/office/drawing/2014/main" id="{A1902362-63D3-4469-A8EB-D4C330B543B4}"/>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5" name="Freeform 24">
                <a:extLst>
                  <a:ext uri="{FF2B5EF4-FFF2-40B4-BE49-F238E27FC236}">
                    <a16:creationId xmlns:a16="http://schemas.microsoft.com/office/drawing/2014/main" id="{660B849F-9C07-45A7-B8E4-A1CCE3D432EE}"/>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5">
                <a:extLst>
                  <a:ext uri="{FF2B5EF4-FFF2-40B4-BE49-F238E27FC236}">
                    <a16:creationId xmlns:a16="http://schemas.microsoft.com/office/drawing/2014/main" id="{BD6773D0-A5A5-4168-9D5A-9096B7205B8E}"/>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6">
                <a:extLst>
                  <a:ext uri="{FF2B5EF4-FFF2-40B4-BE49-F238E27FC236}">
                    <a16:creationId xmlns:a16="http://schemas.microsoft.com/office/drawing/2014/main" id="{808A2A40-6029-42C8-A0DA-48DCD90616D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7">
                <a:extLst>
                  <a:ext uri="{FF2B5EF4-FFF2-40B4-BE49-F238E27FC236}">
                    <a16:creationId xmlns:a16="http://schemas.microsoft.com/office/drawing/2014/main" id="{F624A6AA-F960-4F08-8E44-AB415E1DF6A0}"/>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4A9ED630-5817-41B9-8D22-FB2C4BC567F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8">
              <a:extLst>
                <a:ext uri="{FF2B5EF4-FFF2-40B4-BE49-F238E27FC236}">
                  <a16:creationId xmlns:a16="http://schemas.microsoft.com/office/drawing/2014/main" id="{1A2E7FA3-C126-431A-AC4A-86679CC6BF03}"/>
                </a:ext>
              </a:extLst>
            </p:cNvPr>
            <p:cNvGrpSpPr/>
            <p:nvPr/>
          </p:nvGrpSpPr>
          <p:grpSpPr bwMode="black">
            <a:xfrm>
              <a:off x="9219226" y="3072921"/>
              <a:ext cx="610574" cy="277794"/>
              <a:chOff x="8669045" y="5484723"/>
              <a:chExt cx="612897" cy="288514"/>
            </a:xfrm>
            <a:grpFill/>
            <a:effectLst/>
          </p:grpSpPr>
          <p:sp>
            <p:nvSpPr>
              <p:cNvPr id="42" name="Freeform 16">
                <a:extLst>
                  <a:ext uri="{FF2B5EF4-FFF2-40B4-BE49-F238E27FC236}">
                    <a16:creationId xmlns:a16="http://schemas.microsoft.com/office/drawing/2014/main" id="{56F8DB23-68EE-4958-9757-3739EF8551DE}"/>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3" name="Freeform 17">
                <a:extLst>
                  <a:ext uri="{FF2B5EF4-FFF2-40B4-BE49-F238E27FC236}">
                    <a16:creationId xmlns:a16="http://schemas.microsoft.com/office/drawing/2014/main" id="{F307BB0F-9536-4F7E-B7B3-5FAF7F5B5E0A}"/>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grpSp>
        <p:nvGrpSpPr>
          <p:cNvPr id="259" name="Group 258">
            <a:extLst>
              <a:ext uri="{FF2B5EF4-FFF2-40B4-BE49-F238E27FC236}">
                <a16:creationId xmlns:a16="http://schemas.microsoft.com/office/drawing/2014/main" id="{4317B65B-1CC7-44AA-9BBB-59710FE646BB}"/>
              </a:ext>
            </a:extLst>
          </p:cNvPr>
          <p:cNvGrpSpPr>
            <a:grpSpLocks noChangeAspect="1"/>
          </p:cNvGrpSpPr>
          <p:nvPr/>
        </p:nvGrpSpPr>
        <p:grpSpPr bwMode="black">
          <a:xfrm>
            <a:off x="457597" y="336533"/>
            <a:ext cx="1448129" cy="310896"/>
            <a:chOff x="457200" y="1643393"/>
            <a:chExt cx="4492753" cy="964540"/>
          </a:xfrm>
        </p:grpSpPr>
        <p:pic>
          <p:nvPicPr>
            <p:cNvPr id="260" name="Picture 259">
              <a:extLst>
                <a:ext uri="{FF2B5EF4-FFF2-40B4-BE49-F238E27FC236}">
                  <a16:creationId xmlns:a16="http://schemas.microsoft.com/office/drawing/2014/main" id="{A892607F-7FFF-463D-900E-336A46FAA2F7}"/>
                </a:ext>
              </a:extLst>
            </p:cNvPr>
            <p:cNvPicPr>
              <a:picLocks noChangeAspect="1"/>
            </p:cNvPicPr>
            <p:nvPr/>
          </p:nvPicPr>
          <p:blipFill>
            <a:blip r:embed="rId5"/>
            <a:stretch>
              <a:fillRect/>
            </a:stretch>
          </p:blipFill>
          <p:spPr bwMode="black">
            <a:xfrm>
              <a:off x="457200" y="1643393"/>
              <a:ext cx="964540" cy="964540"/>
            </a:xfrm>
            <a:prstGeom prst="rect">
              <a:avLst/>
            </a:prstGeom>
          </p:spPr>
        </p:pic>
        <p:sp>
          <p:nvSpPr>
            <p:cNvPr id="261" name="Freeform 12">
              <a:extLst>
                <a:ext uri="{FF2B5EF4-FFF2-40B4-BE49-F238E27FC236}">
                  <a16:creationId xmlns:a16="http://schemas.microsoft.com/office/drawing/2014/main" id="{04153F92-F429-4218-8586-DB4A0544BCC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3" name="ZoneTexte 2920">
            <a:extLst>
              <a:ext uri="{FF2B5EF4-FFF2-40B4-BE49-F238E27FC236}">
                <a16:creationId xmlns:a16="http://schemas.microsoft.com/office/drawing/2014/main" id="{705E5F56-D2D2-4D5E-BD20-7E8DA3E4B578}"/>
              </a:ext>
            </a:extLst>
          </p:cNvPr>
          <p:cNvSpPr txBox="1"/>
          <p:nvPr/>
        </p:nvSpPr>
        <p:spPr>
          <a:xfrm>
            <a:off x="9489292" y="286998"/>
            <a:ext cx="2664296" cy="400110"/>
          </a:xfrm>
          <a:prstGeom prst="rect">
            <a:avLst/>
          </a:prstGeom>
          <a:noFill/>
        </p:spPr>
        <p:txBody>
          <a:bodyPr wrap="square" rtlCol="0">
            <a:spAutoFit/>
          </a:bodyPr>
          <a:lstStyle/>
          <a:p>
            <a:pPr algn="r"/>
            <a:r>
              <a:rPr lang="fr-FR" sz="2000" dirty="0">
                <a:solidFill>
                  <a:srgbClr val="FFFFFF"/>
                </a:solidFill>
                <a:latin typeface="Segoe UI Semibold" panose="020B0702040204020203" pitchFamily="34" charset="0"/>
                <a:cs typeface="Segoe UI Semibold" panose="020B0702040204020203" pitchFamily="34" charset="0"/>
              </a:rPr>
              <a:t>#OSSPARIS18 </a:t>
            </a:r>
          </a:p>
        </p:txBody>
      </p:sp>
    </p:spTree>
    <p:extLst>
      <p:ext uri="{BB962C8B-B14F-4D97-AF65-F5344CB8AC3E}">
        <p14:creationId xmlns:p14="http://schemas.microsoft.com/office/powerpoint/2010/main" val="9674949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313581" y="2201118"/>
            <a:ext cx="11887200" cy="206825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Venez nous voir sur le stand C3 ! :-)</a:t>
            </a:r>
          </a:p>
          <a:p>
            <a:pPr marL="0" marR="0" lvl="0" indent="0" algn="l" defTabSz="932742" rtl="0" eaLnBrk="1" fontAlgn="auto" latinLnBrk="0" hangingPunct="1">
              <a:lnSpc>
                <a:spcPct val="90000"/>
              </a:lnSpc>
              <a:spcBef>
                <a:spcPct val="0"/>
              </a:spcBef>
              <a:spcAft>
                <a:spcPts val="0"/>
              </a:spcAft>
              <a:buClrTx/>
              <a:buSzTx/>
              <a:buFontTx/>
              <a:buNone/>
              <a:tabLst/>
              <a:defRPr/>
            </a:pPr>
            <a:endPar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fr-FR" sz="40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rPr>
              <a:t>Questions/Réponses</a:t>
            </a:r>
          </a:p>
        </p:txBody>
      </p:sp>
      <p:sp>
        <p:nvSpPr>
          <p:cNvPr id="4" name="ZoneTexte 2920">
            <a:extLst>
              <a:ext uri="{FF2B5EF4-FFF2-40B4-BE49-F238E27FC236}">
                <a16:creationId xmlns:a16="http://schemas.microsoft.com/office/drawing/2014/main" id="{AF5E8FAB-2D95-4069-99B4-044A04C588D6}"/>
              </a:ext>
            </a:extLst>
          </p:cNvPr>
          <p:cNvSpPr txBox="1"/>
          <p:nvPr/>
        </p:nvSpPr>
        <p:spPr>
          <a:xfrm>
            <a:off x="9489292" y="286998"/>
            <a:ext cx="2664296" cy="400110"/>
          </a:xfrm>
          <a:prstGeom prst="rect">
            <a:avLst/>
          </a:prstGeom>
          <a:noFill/>
        </p:spPr>
        <p:txBody>
          <a:bodyPr wrap="square" rtlCol="0">
            <a:spAutoFit/>
          </a:bodyPr>
          <a:lstStyle/>
          <a:p>
            <a:pPr algn="r"/>
            <a:r>
              <a:rPr lang="fr-FR" sz="2000" dirty="0">
                <a:latin typeface="Segoe UI Semibold" panose="020B0702040204020203" pitchFamily="34" charset="0"/>
                <a:cs typeface="Segoe UI Semibold" panose="020B0702040204020203" pitchFamily="34" charset="0"/>
              </a:rPr>
              <a:t>#OSSPARIS18 </a:t>
            </a:r>
          </a:p>
        </p:txBody>
      </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1.21777E-6 -1.06673E-6 L 0.04353 -1.06673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12CE5800-E9D0-431F-B84F-9AC7375DFBF5}"/>
              </a:ext>
            </a:extLst>
          </p:cNvPr>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France. </a:t>
            </a:r>
            <a:r>
              <a:rPr kumimoji="0" lang="fr-FR" sz="700" b="0" i="0" u="none" strike="noStrike" kern="1200" cap="none" spc="0" normalizeH="0" baseline="0" noProof="0" dirty="0">
                <a:ln>
                  <a:noFill/>
                </a:ln>
                <a:solidFill>
                  <a:srgbClr val="FFFFFF"/>
                </a:solidFill>
                <a:effectLst/>
                <a:uLnTx/>
                <a:uFillTx/>
                <a:latin typeface="Segoe UI"/>
                <a:ea typeface="+mn-ea"/>
                <a:cs typeface="Segoe UI" pitchFamily="34" charset="0"/>
              </a:rPr>
              <a:t>Tous droits réservés. </a:t>
            </a:r>
          </a:p>
        </p:txBody>
      </p:sp>
      <p:grpSp>
        <p:nvGrpSpPr>
          <p:cNvPr id="5" name="Group 4">
            <a:extLst>
              <a:ext uri="{FF2B5EF4-FFF2-40B4-BE49-F238E27FC236}">
                <a16:creationId xmlns:a16="http://schemas.microsoft.com/office/drawing/2014/main" id="{CCF1ADC3-FF93-49DF-9E9A-033CF3F4BE85}"/>
              </a:ext>
            </a:extLst>
          </p:cNvPr>
          <p:cNvGrpSpPr>
            <a:grpSpLocks noChangeAspect="1"/>
          </p:cNvGrpSpPr>
          <p:nvPr/>
        </p:nvGrpSpPr>
        <p:grpSpPr bwMode="black">
          <a:xfrm>
            <a:off x="468308" y="479425"/>
            <a:ext cx="1448129" cy="310896"/>
            <a:chOff x="457200" y="1643393"/>
            <a:chExt cx="4492753" cy="964540"/>
          </a:xfrm>
        </p:grpSpPr>
        <p:pic>
          <p:nvPicPr>
            <p:cNvPr id="6" name="Picture 5">
              <a:extLst>
                <a:ext uri="{FF2B5EF4-FFF2-40B4-BE49-F238E27FC236}">
                  <a16:creationId xmlns:a16="http://schemas.microsoft.com/office/drawing/2014/main" id="{869BFFA3-FA94-4773-9018-D2082EDF83AF}"/>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ADDBC991-AF73-46AF-A37B-8EDFCAB7DF86}"/>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 name="ZoneTexte 2920">
            <a:extLst>
              <a:ext uri="{FF2B5EF4-FFF2-40B4-BE49-F238E27FC236}">
                <a16:creationId xmlns:a16="http://schemas.microsoft.com/office/drawing/2014/main" id="{456D30F4-39AD-448C-9BD2-4FB4ECA8B782}"/>
              </a:ext>
            </a:extLst>
          </p:cNvPr>
          <p:cNvSpPr txBox="1"/>
          <p:nvPr/>
        </p:nvSpPr>
        <p:spPr>
          <a:xfrm>
            <a:off x="9489292" y="286998"/>
            <a:ext cx="2664296" cy="400110"/>
          </a:xfrm>
          <a:prstGeom prst="rect">
            <a:avLst/>
          </a:prstGeom>
          <a:noFill/>
        </p:spPr>
        <p:txBody>
          <a:bodyPr wrap="square" rtlCol="0">
            <a:spAutoFit/>
          </a:bodyPr>
          <a:lstStyle/>
          <a:p>
            <a:pPr algn="r"/>
            <a:r>
              <a:rPr lang="fr-FR" sz="2000" dirty="0">
                <a:solidFill>
                  <a:srgbClr val="FFFFFF"/>
                </a:solidFill>
                <a:latin typeface="Segoe UI Semibold" panose="020B0702040204020203" pitchFamily="34" charset="0"/>
                <a:cs typeface="Segoe UI Semibold" panose="020B0702040204020203" pitchFamily="34" charset="0"/>
              </a:rPr>
              <a:t>#OSSPARIS18 </a:t>
            </a:r>
          </a:p>
        </p:txBody>
      </p:sp>
    </p:spTree>
    <p:extLst>
      <p:ext uri="{BB962C8B-B14F-4D97-AF65-F5344CB8AC3E}">
        <p14:creationId xmlns:p14="http://schemas.microsoft.com/office/powerpoint/2010/main" val="314690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7087-4108-478E-AFBB-67DFFCD7E5AD}"/>
              </a:ext>
            </a:extLst>
          </p:cNvPr>
          <p:cNvSpPr>
            <a:spLocks noGrp="1"/>
          </p:cNvSpPr>
          <p:nvPr>
            <p:ph type="title"/>
          </p:nvPr>
        </p:nvSpPr>
        <p:spPr/>
        <p:txBody>
          <a:bodyPr/>
          <a:lstStyle/>
          <a:p>
            <a:r>
              <a:rPr lang="fr-FR" dirty="0"/>
              <a:t>Le cycle de vie d’une ÐApp</a:t>
            </a:r>
          </a:p>
        </p:txBody>
      </p:sp>
      <p:sp>
        <p:nvSpPr>
          <p:cNvPr id="56" name="Bent Arrow 55">
            <a:extLst>
              <a:ext uri="{FF2B5EF4-FFF2-40B4-BE49-F238E27FC236}">
                <a16:creationId xmlns:a16="http://schemas.microsoft.com/office/drawing/2014/main" id="{462AD0A6-2E0B-42FF-BDDD-0FB08D21EB5E}"/>
              </a:ext>
            </a:extLst>
          </p:cNvPr>
          <p:cNvSpPr/>
          <p:nvPr/>
        </p:nvSpPr>
        <p:spPr bwMode="auto">
          <a:xfrm rot="10800000">
            <a:off x="3713326" y="5945534"/>
            <a:ext cx="3353439" cy="438123"/>
          </a:xfrm>
          <a:prstGeom prst="bentArrow">
            <a:avLst>
              <a:gd name="adj1" fmla="val 20498"/>
              <a:gd name="adj2" fmla="val 23712"/>
              <a:gd name="adj3" fmla="val 18540"/>
              <a:gd name="adj4" fmla="val 81284"/>
            </a:avLst>
          </a:prstGeom>
          <a:solidFill>
            <a:schemeClr val="bg1">
              <a:lumMod val="50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endParaRPr kumimoji="0" lang="nl-NL"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182A593D-BB96-4FAB-8D16-94DDB753DCEF}"/>
              </a:ext>
            </a:extLst>
          </p:cNvPr>
          <p:cNvGrpSpPr/>
          <p:nvPr/>
        </p:nvGrpSpPr>
        <p:grpSpPr>
          <a:xfrm>
            <a:off x="2531166" y="1778237"/>
            <a:ext cx="3993662" cy="3758086"/>
            <a:chOff x="1528755" y="1129660"/>
            <a:chExt cx="5059364" cy="4760926"/>
          </a:xfrm>
        </p:grpSpPr>
        <p:grpSp>
          <p:nvGrpSpPr>
            <p:cNvPr id="111" name="Group 110">
              <a:extLst>
                <a:ext uri="{FF2B5EF4-FFF2-40B4-BE49-F238E27FC236}">
                  <a16:creationId xmlns:a16="http://schemas.microsoft.com/office/drawing/2014/main" id="{FB1A0737-90E2-4E2C-A3F9-12916438ABDC}"/>
                </a:ext>
              </a:extLst>
            </p:cNvPr>
            <p:cNvGrpSpPr/>
            <p:nvPr/>
          </p:nvGrpSpPr>
          <p:grpSpPr>
            <a:xfrm rot="18993195">
              <a:off x="1827194" y="1129660"/>
              <a:ext cx="4760925" cy="4760926"/>
              <a:chOff x="3623720" y="1115905"/>
              <a:chExt cx="3907822" cy="4059374"/>
            </a:xfrm>
          </p:grpSpPr>
          <p:sp>
            <p:nvSpPr>
              <p:cNvPr id="115" name="Oval 114">
                <a:extLst>
                  <a:ext uri="{FF2B5EF4-FFF2-40B4-BE49-F238E27FC236}">
                    <a16:creationId xmlns:a16="http://schemas.microsoft.com/office/drawing/2014/main" id="{15153D68-85AE-467F-BC51-2FE983039C23}"/>
                  </a:ext>
                </a:extLst>
              </p:cNvPr>
              <p:cNvSpPr/>
              <p:nvPr/>
            </p:nvSpPr>
            <p:spPr bwMode="auto">
              <a:xfrm rot="2606805">
                <a:off x="3844794" y="1314576"/>
                <a:ext cx="3487053" cy="3658505"/>
              </a:xfrm>
              <a:prstGeom prst="ellipse">
                <a:avLst/>
              </a:prstGeom>
              <a:solidFill>
                <a:schemeClr val="bg1"/>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16" name="Circular Arrow 62">
                <a:extLst>
                  <a:ext uri="{FF2B5EF4-FFF2-40B4-BE49-F238E27FC236}">
                    <a16:creationId xmlns:a16="http://schemas.microsoft.com/office/drawing/2014/main" id="{4085C2A6-3CF4-4E4C-9F00-1280C82B938C}"/>
                  </a:ext>
                </a:extLst>
              </p:cNvPr>
              <p:cNvSpPr/>
              <p:nvPr/>
            </p:nvSpPr>
            <p:spPr>
              <a:xfrm rot="5158003">
                <a:off x="3547944" y="1191681"/>
                <a:ext cx="4059374" cy="3907822"/>
              </a:xfrm>
              <a:prstGeom prst="circularArrow">
                <a:avLst>
                  <a:gd name="adj1" fmla="val 1927"/>
                  <a:gd name="adj2" fmla="val 349559"/>
                  <a:gd name="adj3" fmla="val 13749905"/>
                  <a:gd name="adj4" fmla="val 14737195"/>
                  <a:gd name="adj5" fmla="val 4345"/>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FFFFFF">
                        <a:alpha val="0"/>
                      </a:srgbClr>
                    </a:solidFill>
                  </a:ln>
                  <a:solidFill>
                    <a:srgbClr val="FFFFFF"/>
                  </a:solidFill>
                  <a:effectLst/>
                  <a:uLnTx/>
                  <a:uFillTx/>
                  <a:latin typeface="Segoe UI"/>
                  <a:ea typeface="+mn-ea"/>
                  <a:cs typeface="+mn-cs"/>
                </a:endParaRPr>
              </a:p>
            </p:txBody>
          </p:sp>
        </p:grpSp>
        <p:sp>
          <p:nvSpPr>
            <p:cNvPr id="112" name="Freeform 58">
              <a:extLst>
                <a:ext uri="{FF2B5EF4-FFF2-40B4-BE49-F238E27FC236}">
                  <a16:creationId xmlns:a16="http://schemas.microsoft.com/office/drawing/2014/main" id="{2D0BA97F-C11B-4E91-8FC0-7CD88092FB78}"/>
                </a:ext>
              </a:extLst>
            </p:cNvPr>
            <p:cNvSpPr/>
            <p:nvPr/>
          </p:nvSpPr>
          <p:spPr>
            <a:xfrm>
              <a:off x="1738224" y="3990225"/>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scope</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13" name="Freeform 59">
              <a:extLst>
                <a:ext uri="{FF2B5EF4-FFF2-40B4-BE49-F238E27FC236}">
                  <a16:creationId xmlns:a16="http://schemas.microsoft.com/office/drawing/2014/main" id="{C0418145-72DC-4836-9672-7DDBEB325F31}"/>
                </a:ext>
              </a:extLst>
            </p:cNvPr>
            <p:cNvSpPr/>
            <p:nvPr/>
          </p:nvSpPr>
          <p:spPr>
            <a:xfrm>
              <a:off x="1528755" y="2490392"/>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design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14" name="Freeform 60">
              <a:extLst>
                <a:ext uri="{FF2B5EF4-FFF2-40B4-BE49-F238E27FC236}">
                  <a16:creationId xmlns:a16="http://schemas.microsoft.com/office/drawing/2014/main" id="{6BC3EBBF-F000-4B87-B92E-D36AEFD03F4A}"/>
                </a:ext>
              </a:extLst>
            </p:cNvPr>
            <p:cNvSpPr/>
            <p:nvPr/>
          </p:nvSpPr>
          <p:spPr>
            <a:xfrm>
              <a:off x="2432865" y="1195486"/>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plan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CA3AFC18-0A1F-47A6-ADF0-6618AB9D68B0}"/>
              </a:ext>
            </a:extLst>
          </p:cNvPr>
          <p:cNvGrpSpPr/>
          <p:nvPr/>
        </p:nvGrpSpPr>
        <p:grpSpPr>
          <a:xfrm>
            <a:off x="5880585" y="1570442"/>
            <a:ext cx="4715936" cy="4547284"/>
            <a:chOff x="4721844" y="801576"/>
            <a:chExt cx="5974378" cy="5760721"/>
          </a:xfrm>
        </p:grpSpPr>
        <p:grpSp>
          <p:nvGrpSpPr>
            <p:cNvPr id="118" name="Group 117">
              <a:extLst>
                <a:ext uri="{FF2B5EF4-FFF2-40B4-BE49-F238E27FC236}">
                  <a16:creationId xmlns:a16="http://schemas.microsoft.com/office/drawing/2014/main" id="{7FF9777C-B990-4D99-BDFE-9D909233C36F}"/>
                </a:ext>
              </a:extLst>
            </p:cNvPr>
            <p:cNvGrpSpPr/>
            <p:nvPr/>
          </p:nvGrpSpPr>
          <p:grpSpPr>
            <a:xfrm rot="2514546">
              <a:off x="4721844" y="801576"/>
              <a:ext cx="5760720" cy="5760721"/>
              <a:chOff x="3623720" y="1115905"/>
              <a:chExt cx="3907822" cy="4059374"/>
            </a:xfrm>
          </p:grpSpPr>
          <p:sp>
            <p:nvSpPr>
              <p:cNvPr id="123" name="Oval 122">
                <a:extLst>
                  <a:ext uri="{FF2B5EF4-FFF2-40B4-BE49-F238E27FC236}">
                    <a16:creationId xmlns:a16="http://schemas.microsoft.com/office/drawing/2014/main" id="{B7996EF9-3E3F-44A9-A87F-D5E282DD2A1E}"/>
                  </a:ext>
                </a:extLst>
              </p:cNvPr>
              <p:cNvSpPr/>
              <p:nvPr/>
            </p:nvSpPr>
            <p:spPr bwMode="auto">
              <a:xfrm rot="19085454">
                <a:off x="3844794" y="1314576"/>
                <a:ext cx="3487053" cy="3658505"/>
              </a:xfrm>
              <a:prstGeom prst="ellipse">
                <a:avLst/>
              </a:prstGeom>
              <a:solidFill>
                <a:schemeClr val="bg1"/>
              </a:solidFill>
              <a:ln w="10795" cap="flat" cmpd="sng" algn="ctr">
                <a:noFill/>
                <a:prstDash val="solid"/>
                <a:headEnd type="none" w="med" len="med"/>
                <a:tailEnd type="none" w="med" len="med"/>
              </a:ln>
              <a:effectLst/>
            </p:spPr>
            <p:txBody>
              <a:bodyPr vert="horz" wrap="square" lIns="0" tIns="3474720" rIns="0" bIns="0" numCol="1" rtlCol="0" anchor="b"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lang="en-US" sz="1600" kern="0" dirty="0">
                    <a:ln>
                      <a:solidFill>
                        <a:srgbClr val="FFFFFF">
                          <a:alpha val="0"/>
                        </a:srgbClr>
                      </a:solidFill>
                    </a:ln>
                    <a:latin typeface="Segoe UI"/>
                  </a:rPr>
                  <a:t>Production</a:t>
                </a:r>
                <a:endParaRPr lang="nl-NL" sz="1600" kern="0" dirty="0">
                  <a:ln>
                    <a:solidFill>
                      <a:srgbClr val="FFFFFF">
                        <a:alpha val="0"/>
                      </a:srgbClr>
                    </a:solidFill>
                  </a:ln>
                  <a:latin typeface="Segoe UI"/>
                </a:endParaRPr>
              </a:p>
            </p:txBody>
          </p:sp>
          <p:sp>
            <p:nvSpPr>
              <p:cNvPr id="124" name="Circular Arrow 70">
                <a:extLst>
                  <a:ext uri="{FF2B5EF4-FFF2-40B4-BE49-F238E27FC236}">
                    <a16:creationId xmlns:a16="http://schemas.microsoft.com/office/drawing/2014/main" id="{2FDB5AA8-2674-4B5D-A995-FD94F196C67C}"/>
                  </a:ext>
                </a:extLst>
              </p:cNvPr>
              <p:cNvSpPr/>
              <p:nvPr/>
            </p:nvSpPr>
            <p:spPr>
              <a:xfrm rot="4028948">
                <a:off x="3547944" y="1191681"/>
                <a:ext cx="4059374" cy="3907822"/>
              </a:xfrm>
              <a:prstGeom prst="circularArrow">
                <a:avLst>
                  <a:gd name="adj1" fmla="val 1927"/>
                  <a:gd name="adj2" fmla="val 349559"/>
                  <a:gd name="adj3" fmla="val 13749905"/>
                  <a:gd name="adj4" fmla="val 14737195"/>
                  <a:gd name="adj5" fmla="val 4345"/>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sp>
          <p:nvSpPr>
            <p:cNvPr id="119" name="Freeform 65">
              <a:extLst>
                <a:ext uri="{FF2B5EF4-FFF2-40B4-BE49-F238E27FC236}">
                  <a16:creationId xmlns:a16="http://schemas.microsoft.com/office/drawing/2014/main" id="{0C19B81F-4FAE-4089-87C9-D7E1C9CD6CBA}"/>
                </a:ext>
              </a:extLst>
            </p:cNvPr>
            <p:cNvSpPr/>
            <p:nvPr/>
          </p:nvSpPr>
          <p:spPr>
            <a:xfrm>
              <a:off x="9643822" y="2971320"/>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stage</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20" name="Freeform 66">
              <a:extLst>
                <a:ext uri="{FF2B5EF4-FFF2-40B4-BE49-F238E27FC236}">
                  <a16:creationId xmlns:a16="http://schemas.microsoft.com/office/drawing/2014/main" id="{DF29938B-FCA0-4CB6-978E-6576C1B39CD8}"/>
                </a:ext>
              </a:extLst>
            </p:cNvPr>
            <p:cNvSpPr/>
            <p:nvPr/>
          </p:nvSpPr>
          <p:spPr>
            <a:xfrm>
              <a:off x="9457952" y="4265636"/>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deploy</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21" name="Freeform 67">
              <a:extLst>
                <a:ext uri="{FF2B5EF4-FFF2-40B4-BE49-F238E27FC236}">
                  <a16:creationId xmlns:a16="http://schemas.microsoft.com/office/drawing/2014/main" id="{B4FDBF71-313D-4D0F-A72F-D1B25B4392C7}"/>
                </a:ext>
              </a:extLst>
            </p:cNvPr>
            <p:cNvSpPr/>
            <p:nvPr/>
          </p:nvSpPr>
          <p:spPr>
            <a:xfrm>
              <a:off x="8631767" y="5325892"/>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test</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22" name="Freeform 68">
              <a:extLst>
                <a:ext uri="{FF2B5EF4-FFF2-40B4-BE49-F238E27FC236}">
                  <a16:creationId xmlns:a16="http://schemas.microsoft.com/office/drawing/2014/main" id="{F4FC49D5-B665-434C-A4EF-57775AFAE1DF}"/>
                </a:ext>
              </a:extLst>
            </p:cNvPr>
            <p:cNvSpPr/>
            <p:nvPr/>
          </p:nvSpPr>
          <p:spPr>
            <a:xfrm>
              <a:off x="5591527" y="5325497"/>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monitor</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9899F430-9F45-46C1-8643-035544ABC0D4}"/>
              </a:ext>
            </a:extLst>
          </p:cNvPr>
          <p:cNvGrpSpPr/>
          <p:nvPr/>
        </p:nvGrpSpPr>
        <p:grpSpPr>
          <a:xfrm>
            <a:off x="4075869" y="4588530"/>
            <a:ext cx="2029922" cy="2045854"/>
            <a:chOff x="3165348" y="4338526"/>
            <a:chExt cx="2571604" cy="2591788"/>
          </a:xfrm>
        </p:grpSpPr>
        <p:grpSp>
          <p:nvGrpSpPr>
            <p:cNvPr id="126" name="Group 125">
              <a:extLst>
                <a:ext uri="{FF2B5EF4-FFF2-40B4-BE49-F238E27FC236}">
                  <a16:creationId xmlns:a16="http://schemas.microsoft.com/office/drawing/2014/main" id="{6D6EB245-14BE-4ECA-A452-75828B077373}"/>
                </a:ext>
              </a:extLst>
            </p:cNvPr>
            <p:cNvGrpSpPr/>
            <p:nvPr/>
          </p:nvGrpSpPr>
          <p:grpSpPr>
            <a:xfrm>
              <a:off x="3426127" y="4338526"/>
              <a:ext cx="2310825" cy="2310825"/>
              <a:chOff x="3740026" y="1298420"/>
              <a:chExt cx="3383280" cy="3383280"/>
            </a:xfrm>
          </p:grpSpPr>
          <p:sp>
            <p:nvSpPr>
              <p:cNvPr id="129" name="Oval 128">
                <a:extLst>
                  <a:ext uri="{FF2B5EF4-FFF2-40B4-BE49-F238E27FC236}">
                    <a16:creationId xmlns:a16="http://schemas.microsoft.com/office/drawing/2014/main" id="{C6DE01FC-9420-4672-8CB3-9C2822AB1D29}"/>
                  </a:ext>
                </a:extLst>
              </p:cNvPr>
              <p:cNvSpPr/>
              <p:nvPr/>
            </p:nvSpPr>
            <p:spPr bwMode="auto">
              <a:xfrm>
                <a:off x="3968967" y="1542143"/>
                <a:ext cx="2893626" cy="2895834"/>
              </a:xfrm>
              <a:prstGeom prst="ellipse">
                <a:avLst/>
              </a:prstGeom>
              <a:solidFill>
                <a:schemeClr val="bg1">
                  <a:lumMod val="95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30" name="Circular Arrow 76">
                <a:extLst>
                  <a:ext uri="{FF2B5EF4-FFF2-40B4-BE49-F238E27FC236}">
                    <a16:creationId xmlns:a16="http://schemas.microsoft.com/office/drawing/2014/main" id="{A395EFA3-FCCC-45BC-9C4D-8A68CE717086}"/>
                  </a:ext>
                </a:extLst>
              </p:cNvPr>
              <p:cNvSpPr/>
              <p:nvPr/>
            </p:nvSpPr>
            <p:spPr>
              <a:xfrm rot="10308390">
                <a:off x="3740026" y="1298420"/>
                <a:ext cx="3383280" cy="3383280"/>
              </a:xfrm>
              <a:prstGeom prst="circularArrow">
                <a:avLst>
                  <a:gd name="adj1" fmla="val 1927"/>
                  <a:gd name="adj2" fmla="val 637550"/>
                  <a:gd name="adj3" fmla="val 13749905"/>
                  <a:gd name="adj4" fmla="val 14737195"/>
                  <a:gd name="adj5" fmla="val 7873"/>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FFFFFF">
                        <a:alpha val="0"/>
                      </a:srgbClr>
                    </a:solidFill>
                  </a:ln>
                  <a:solidFill>
                    <a:srgbClr val="FFFFFF"/>
                  </a:solidFill>
                  <a:effectLst/>
                  <a:uLnTx/>
                  <a:uFillTx/>
                  <a:latin typeface="Segoe UI"/>
                  <a:ea typeface="+mn-ea"/>
                  <a:cs typeface="+mn-cs"/>
                </a:endParaRPr>
              </a:p>
            </p:txBody>
          </p:sp>
        </p:grpSp>
        <p:sp>
          <p:nvSpPr>
            <p:cNvPr id="127" name="Freeform 73">
              <a:extLst>
                <a:ext uri="{FF2B5EF4-FFF2-40B4-BE49-F238E27FC236}">
                  <a16:creationId xmlns:a16="http://schemas.microsoft.com/office/drawing/2014/main" id="{55069C42-A3FA-42C0-9F12-EDE23D748DF8}"/>
                </a:ext>
              </a:extLst>
            </p:cNvPr>
            <p:cNvSpPr/>
            <p:nvPr/>
          </p:nvSpPr>
          <p:spPr>
            <a:xfrm>
              <a:off x="4282170" y="5990976"/>
              <a:ext cx="955964" cy="939338"/>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triage</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28" name="Freeform 74">
              <a:extLst>
                <a:ext uri="{FF2B5EF4-FFF2-40B4-BE49-F238E27FC236}">
                  <a16:creationId xmlns:a16="http://schemas.microsoft.com/office/drawing/2014/main" id="{C4AA0F5F-D4CB-488F-A64E-57829B290266}"/>
                </a:ext>
              </a:extLst>
            </p:cNvPr>
            <p:cNvSpPr/>
            <p:nvPr/>
          </p:nvSpPr>
          <p:spPr>
            <a:xfrm>
              <a:off x="3165348" y="5083652"/>
              <a:ext cx="1051560" cy="1033272"/>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plan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F8562345-C0F1-4EDA-BFF7-24F0A7FA825A}"/>
              </a:ext>
            </a:extLst>
          </p:cNvPr>
          <p:cNvGrpSpPr/>
          <p:nvPr/>
        </p:nvGrpSpPr>
        <p:grpSpPr>
          <a:xfrm>
            <a:off x="4952094" y="1375317"/>
            <a:ext cx="3957358" cy="3758086"/>
            <a:chOff x="3954526" y="726740"/>
            <a:chExt cx="5013374" cy="4760926"/>
          </a:xfrm>
        </p:grpSpPr>
        <p:grpSp>
          <p:nvGrpSpPr>
            <p:cNvPr id="132" name="Group 131">
              <a:extLst>
                <a:ext uri="{FF2B5EF4-FFF2-40B4-BE49-F238E27FC236}">
                  <a16:creationId xmlns:a16="http://schemas.microsoft.com/office/drawing/2014/main" id="{9D9B4D67-ED5F-4EC3-A763-4F1C52DE73DA}"/>
                </a:ext>
              </a:extLst>
            </p:cNvPr>
            <p:cNvGrpSpPr/>
            <p:nvPr/>
          </p:nvGrpSpPr>
          <p:grpSpPr>
            <a:xfrm rot="2514546">
              <a:off x="3954526" y="726740"/>
              <a:ext cx="4760925" cy="4760926"/>
              <a:chOff x="3623720" y="1115905"/>
              <a:chExt cx="3907822" cy="4059374"/>
            </a:xfrm>
          </p:grpSpPr>
          <p:sp>
            <p:nvSpPr>
              <p:cNvPr id="136" name="Oval 135">
                <a:extLst>
                  <a:ext uri="{FF2B5EF4-FFF2-40B4-BE49-F238E27FC236}">
                    <a16:creationId xmlns:a16="http://schemas.microsoft.com/office/drawing/2014/main" id="{BBB69630-EA5D-4879-91B2-28F679723DE2}"/>
                  </a:ext>
                </a:extLst>
              </p:cNvPr>
              <p:cNvSpPr/>
              <p:nvPr/>
            </p:nvSpPr>
            <p:spPr bwMode="auto">
              <a:xfrm rot="19085454">
                <a:off x="3844794" y="1314576"/>
                <a:ext cx="3487053" cy="3658505"/>
              </a:xfrm>
              <a:prstGeom prst="ellipse">
                <a:avLst/>
              </a:prstGeom>
              <a:solidFill>
                <a:schemeClr val="bg1">
                  <a:lumMod val="95000"/>
                </a:schemeClr>
              </a:solidFill>
              <a:ln w="10795" cap="flat" cmpd="sng" algn="ctr">
                <a:solidFill>
                  <a:schemeClr val="tx1">
                    <a:lumMod val="20000"/>
                    <a:lumOff val="80000"/>
                  </a:schemeClr>
                </a:solidFill>
                <a:prstDash val="solid"/>
                <a:headEnd type="none" w="med" len="med"/>
                <a:tailEnd type="none" w="med" len="med"/>
              </a:ln>
              <a:effectLst/>
            </p:spPr>
            <p:txBody>
              <a:bodyPr vert="horz" wrap="none" lIns="0" tIns="3017520" rIns="0" bIns="0" numCol="1" rtlCol="0" anchor="b"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lang="en-US" sz="1600" kern="0" dirty="0">
                    <a:ln>
                      <a:solidFill>
                        <a:srgbClr val="FFFFFF">
                          <a:alpha val="0"/>
                        </a:srgbClr>
                      </a:solidFill>
                    </a:ln>
                    <a:latin typeface="Segoe UI"/>
                  </a:rPr>
                  <a:t>QA</a:t>
                </a:r>
                <a:endParaRPr lang="nl-NL" sz="1600" kern="0" dirty="0">
                  <a:ln>
                    <a:solidFill>
                      <a:srgbClr val="FFFFFF">
                        <a:alpha val="0"/>
                      </a:srgbClr>
                    </a:solidFill>
                  </a:ln>
                  <a:latin typeface="Segoe UI"/>
                </a:endParaRPr>
              </a:p>
            </p:txBody>
          </p:sp>
          <p:sp>
            <p:nvSpPr>
              <p:cNvPr id="137" name="Circular Arrow 83">
                <a:extLst>
                  <a:ext uri="{FF2B5EF4-FFF2-40B4-BE49-F238E27FC236}">
                    <a16:creationId xmlns:a16="http://schemas.microsoft.com/office/drawing/2014/main" id="{A16BAAC0-D100-4510-8D14-E517B140C05C}"/>
                  </a:ext>
                </a:extLst>
              </p:cNvPr>
              <p:cNvSpPr/>
              <p:nvPr/>
            </p:nvSpPr>
            <p:spPr>
              <a:xfrm rot="4877468">
                <a:off x="3547944" y="1191681"/>
                <a:ext cx="4059374" cy="3907822"/>
              </a:xfrm>
              <a:prstGeom prst="circularArrow">
                <a:avLst>
                  <a:gd name="adj1" fmla="val 1927"/>
                  <a:gd name="adj2" fmla="val 349559"/>
                  <a:gd name="adj3" fmla="val 13749905"/>
                  <a:gd name="adj4" fmla="val 14737195"/>
                  <a:gd name="adj5" fmla="val 4345"/>
                </a:avLst>
              </a:prstGeom>
              <a:solidFill>
                <a:schemeClr val="bg1">
                  <a:lumMod val="50000"/>
                </a:schemeClr>
              </a:solidFill>
              <a:ln>
                <a:solidFill>
                  <a:schemeClr val="tx1">
                    <a:lumMod val="20000"/>
                    <a:lumOff val="80000"/>
                  </a:schemeClr>
                </a:solid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FFFFFF">
                        <a:alpha val="0"/>
                      </a:srgbClr>
                    </a:solidFill>
                  </a:ln>
                  <a:solidFill>
                    <a:srgbClr val="FFFFFF"/>
                  </a:solidFill>
                  <a:effectLst/>
                  <a:uLnTx/>
                  <a:uFillTx/>
                  <a:latin typeface="Segoe UI"/>
                  <a:ea typeface="+mn-ea"/>
                  <a:cs typeface="+mn-cs"/>
                </a:endParaRPr>
              </a:p>
            </p:txBody>
          </p:sp>
        </p:grpSp>
        <p:sp>
          <p:nvSpPr>
            <p:cNvPr id="133" name="Freeform 79">
              <a:extLst>
                <a:ext uri="{FF2B5EF4-FFF2-40B4-BE49-F238E27FC236}">
                  <a16:creationId xmlns:a16="http://schemas.microsoft.com/office/drawing/2014/main" id="{F38BCA77-8F48-40BA-A106-68B423482D66}"/>
                </a:ext>
              </a:extLst>
            </p:cNvPr>
            <p:cNvSpPr/>
            <p:nvPr/>
          </p:nvSpPr>
          <p:spPr>
            <a:xfrm>
              <a:off x="7915500" y="3053235"/>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deploy</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34" name="Freeform 80">
              <a:extLst>
                <a:ext uri="{FF2B5EF4-FFF2-40B4-BE49-F238E27FC236}">
                  <a16:creationId xmlns:a16="http://schemas.microsoft.com/office/drawing/2014/main" id="{C59374AB-9E76-4C50-AF6B-4F41915984D3}"/>
                </a:ext>
              </a:extLst>
            </p:cNvPr>
            <p:cNvSpPr/>
            <p:nvPr/>
          </p:nvSpPr>
          <p:spPr>
            <a:xfrm>
              <a:off x="7058032" y="4338526"/>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test</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35" name="Freeform 81">
              <a:extLst>
                <a:ext uri="{FF2B5EF4-FFF2-40B4-BE49-F238E27FC236}">
                  <a16:creationId xmlns:a16="http://schemas.microsoft.com/office/drawing/2014/main" id="{B3A633A5-60A4-43F4-8CAD-74875AE1C352}"/>
                </a:ext>
              </a:extLst>
            </p:cNvPr>
            <p:cNvSpPr/>
            <p:nvPr/>
          </p:nvSpPr>
          <p:spPr>
            <a:xfrm>
              <a:off x="4491691" y="4310772"/>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log defect</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8473AB09-F91C-4AD9-86EB-AB037AD48055}"/>
              </a:ext>
            </a:extLst>
          </p:cNvPr>
          <p:cNvGrpSpPr/>
          <p:nvPr/>
        </p:nvGrpSpPr>
        <p:grpSpPr>
          <a:xfrm>
            <a:off x="7222712" y="594752"/>
            <a:ext cx="2006482" cy="2210766"/>
            <a:chOff x="6958149" y="10045"/>
            <a:chExt cx="2541908" cy="2800705"/>
          </a:xfrm>
        </p:grpSpPr>
        <p:grpSp>
          <p:nvGrpSpPr>
            <p:cNvPr id="139" name="Group 138">
              <a:extLst>
                <a:ext uri="{FF2B5EF4-FFF2-40B4-BE49-F238E27FC236}">
                  <a16:creationId xmlns:a16="http://schemas.microsoft.com/office/drawing/2014/main" id="{6AC93EB3-514E-4AC1-951D-CBFA18FF9450}"/>
                </a:ext>
              </a:extLst>
            </p:cNvPr>
            <p:cNvGrpSpPr/>
            <p:nvPr/>
          </p:nvGrpSpPr>
          <p:grpSpPr>
            <a:xfrm>
              <a:off x="6958149" y="243423"/>
              <a:ext cx="2541908" cy="2567327"/>
              <a:chOff x="4046142" y="1578031"/>
              <a:chExt cx="2796099" cy="2824060"/>
            </a:xfrm>
          </p:grpSpPr>
          <p:sp>
            <p:nvSpPr>
              <p:cNvPr id="142" name="Oval 141">
                <a:extLst>
                  <a:ext uri="{FF2B5EF4-FFF2-40B4-BE49-F238E27FC236}">
                    <a16:creationId xmlns:a16="http://schemas.microsoft.com/office/drawing/2014/main" id="{B0EC3084-9F00-4DC5-8278-DA99A8C3205A}"/>
                  </a:ext>
                </a:extLst>
              </p:cNvPr>
              <p:cNvSpPr/>
              <p:nvPr/>
            </p:nvSpPr>
            <p:spPr bwMode="auto">
              <a:xfrm>
                <a:off x="4249265" y="1793434"/>
                <a:ext cx="2391426" cy="2393252"/>
              </a:xfrm>
              <a:prstGeom prst="ellipse">
                <a:avLst/>
              </a:prstGeom>
              <a:solidFill>
                <a:schemeClr val="bg1">
                  <a:lumMod val="95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fr-FR" sz="1200" b="0" i="0" u="none" strike="noStrike" kern="0" cap="none" spc="0" normalizeH="0" baseline="0" dirty="0">
                    <a:ln>
                      <a:solidFill>
                        <a:srgbClr val="FFFFFF">
                          <a:alpha val="0"/>
                        </a:srgbClr>
                      </a:solidFill>
                    </a:ln>
                    <a:solidFill>
                      <a:schemeClr val="bg1">
                        <a:lumMod val="50000"/>
                      </a:schemeClr>
                    </a:solidFill>
                    <a:effectLst/>
                    <a:uLnTx/>
                    <a:uFillTx/>
                    <a:latin typeface="Segoe UI"/>
                    <a:ea typeface="+mn-ea"/>
                    <a:cs typeface="+mn-cs"/>
                  </a:rPr>
                  <a:t>Intégration continue</a:t>
                </a:r>
              </a:p>
            </p:txBody>
          </p:sp>
          <p:sp>
            <p:nvSpPr>
              <p:cNvPr id="143" name="Circular Arrow 89">
                <a:extLst>
                  <a:ext uri="{FF2B5EF4-FFF2-40B4-BE49-F238E27FC236}">
                    <a16:creationId xmlns:a16="http://schemas.microsoft.com/office/drawing/2014/main" id="{02F2CA80-A8D5-46F6-A040-85CB965406EE}"/>
                  </a:ext>
                </a:extLst>
              </p:cNvPr>
              <p:cNvSpPr/>
              <p:nvPr/>
            </p:nvSpPr>
            <p:spPr>
              <a:xfrm rot="4877468">
                <a:off x="4032162" y="1592011"/>
                <a:ext cx="2824060" cy="2796099"/>
              </a:xfrm>
              <a:prstGeom prst="circularArrow">
                <a:avLst>
                  <a:gd name="adj1" fmla="val 1927"/>
                  <a:gd name="adj2" fmla="val 637550"/>
                  <a:gd name="adj3" fmla="val 13749905"/>
                  <a:gd name="adj4" fmla="val 14737195"/>
                  <a:gd name="adj5" fmla="val 7873"/>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FFFFFF">
                        <a:alpha val="0"/>
                      </a:srgbClr>
                    </a:solidFill>
                  </a:ln>
                  <a:solidFill>
                    <a:srgbClr val="FFFFFF"/>
                  </a:solidFill>
                  <a:effectLst/>
                  <a:uLnTx/>
                  <a:uFillTx/>
                  <a:latin typeface="Segoe UI"/>
                  <a:ea typeface="+mn-ea"/>
                  <a:cs typeface="+mn-cs"/>
                </a:endParaRPr>
              </a:p>
            </p:txBody>
          </p:sp>
        </p:grpSp>
        <p:sp>
          <p:nvSpPr>
            <p:cNvPr id="140" name="Freeform 86">
              <a:extLst>
                <a:ext uri="{FF2B5EF4-FFF2-40B4-BE49-F238E27FC236}">
                  <a16:creationId xmlns:a16="http://schemas.microsoft.com/office/drawing/2014/main" id="{060A3AE7-8D63-489F-9730-FE692E55C00B}"/>
                </a:ext>
              </a:extLst>
            </p:cNvPr>
            <p:cNvSpPr/>
            <p:nvPr/>
          </p:nvSpPr>
          <p:spPr>
            <a:xfrm>
              <a:off x="7505313" y="10045"/>
              <a:ext cx="956728" cy="935939"/>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build</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41" name="Freeform 87">
              <a:extLst>
                <a:ext uri="{FF2B5EF4-FFF2-40B4-BE49-F238E27FC236}">
                  <a16:creationId xmlns:a16="http://schemas.microsoft.com/office/drawing/2014/main" id="{7C389945-F4DE-4257-8F5A-77F77539A741}"/>
                </a:ext>
              </a:extLst>
            </p:cNvPr>
            <p:cNvSpPr/>
            <p:nvPr/>
          </p:nvSpPr>
          <p:spPr>
            <a:xfrm>
              <a:off x="8433845" y="1685818"/>
              <a:ext cx="1052401" cy="1033272"/>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9144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automated test</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E97852F-CD6C-4976-9FD8-5C0650172EB0}"/>
              </a:ext>
            </a:extLst>
          </p:cNvPr>
          <p:cNvGrpSpPr/>
          <p:nvPr/>
        </p:nvGrpSpPr>
        <p:grpSpPr>
          <a:xfrm>
            <a:off x="5002321" y="1486132"/>
            <a:ext cx="2988476" cy="3009676"/>
            <a:chOff x="4134025" y="937411"/>
            <a:chExt cx="3785947" cy="3812804"/>
          </a:xfrm>
        </p:grpSpPr>
        <p:grpSp>
          <p:nvGrpSpPr>
            <p:cNvPr id="145" name="Group 144">
              <a:extLst>
                <a:ext uri="{FF2B5EF4-FFF2-40B4-BE49-F238E27FC236}">
                  <a16:creationId xmlns:a16="http://schemas.microsoft.com/office/drawing/2014/main" id="{FCF60064-5504-4DD5-A091-EBA4AD1807D9}"/>
                </a:ext>
              </a:extLst>
            </p:cNvPr>
            <p:cNvGrpSpPr/>
            <p:nvPr/>
          </p:nvGrpSpPr>
          <p:grpSpPr>
            <a:xfrm rot="640854">
              <a:off x="4134025" y="937411"/>
              <a:ext cx="3503712" cy="3503712"/>
              <a:chOff x="3824746" y="1354612"/>
              <a:chExt cx="3163474" cy="3286154"/>
            </a:xfrm>
          </p:grpSpPr>
          <p:sp>
            <p:nvSpPr>
              <p:cNvPr id="148" name="Oval 147">
                <a:extLst>
                  <a:ext uri="{FF2B5EF4-FFF2-40B4-BE49-F238E27FC236}">
                    <a16:creationId xmlns:a16="http://schemas.microsoft.com/office/drawing/2014/main" id="{1E7D4405-9168-437F-AA29-99A0653DE291}"/>
                  </a:ext>
                </a:extLst>
              </p:cNvPr>
              <p:cNvSpPr/>
              <p:nvPr/>
            </p:nvSpPr>
            <p:spPr bwMode="auto">
              <a:xfrm rot="20959146">
                <a:off x="3992067" y="1545431"/>
                <a:ext cx="2853329" cy="2963982"/>
              </a:xfrm>
              <a:prstGeom prst="ellipse">
                <a:avLst/>
              </a:prstGeom>
              <a:solidFill>
                <a:schemeClr val="bg1"/>
              </a:solidFill>
              <a:ln w="10795" cap="flat" cmpd="sng" algn="ctr">
                <a:noFill/>
                <a:prstDash val="solid"/>
                <a:headEnd type="none" w="med" len="med"/>
                <a:tailEnd type="none" w="med" len="med"/>
              </a:ln>
              <a:effectLst/>
            </p:spPr>
            <p:txBody>
              <a:bodyPr vert="horz" wrap="square" lIns="0" tIns="0" rIns="0" bIns="274320" numCol="1" rtlCol="0" anchor="b" anchorCtr="0" compatLnSpc="1">
                <a:prstTxWarp prst="textNoShape">
                  <a:avLst/>
                </a:prstTxWarp>
                <a:noAutofit/>
              </a:bodyPr>
              <a:lstStyle/>
              <a:p>
                <a:pPr marL="0" marR="0" lvl="0" indent="0" algn="r" defTabSz="932472"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solidFill>
                        <a:srgbClr val="FFFFFF">
                          <a:alpha val="0"/>
                        </a:srgbClr>
                      </a:solidFill>
                    </a:ln>
                    <a:effectLst/>
                    <a:uLnTx/>
                    <a:uFillTx/>
                    <a:latin typeface="Segoe UI"/>
                    <a:ea typeface="+mn-ea"/>
                    <a:cs typeface="+mn-cs"/>
                  </a:rPr>
                  <a:t>Dev/Test</a:t>
                </a:r>
                <a:endParaRPr kumimoji="0" lang="nl-NL" sz="1600" b="0" i="0" u="none" strike="noStrike" kern="0" cap="none" spc="0" normalizeH="0" baseline="0" noProof="0" dirty="0">
                  <a:ln>
                    <a:solidFill>
                      <a:srgbClr val="FFFFFF">
                        <a:alpha val="0"/>
                      </a:srgbClr>
                    </a:solidFill>
                  </a:ln>
                  <a:effectLst/>
                  <a:uLnTx/>
                  <a:uFillTx/>
                  <a:latin typeface="Segoe UI"/>
                  <a:ea typeface="+mn-ea"/>
                  <a:cs typeface="+mn-cs"/>
                </a:endParaRPr>
              </a:p>
            </p:txBody>
          </p:sp>
          <p:sp>
            <p:nvSpPr>
              <p:cNvPr id="149" name="Circular Arrow 95">
                <a:extLst>
                  <a:ext uri="{FF2B5EF4-FFF2-40B4-BE49-F238E27FC236}">
                    <a16:creationId xmlns:a16="http://schemas.microsoft.com/office/drawing/2014/main" id="{3BBE412C-EBB9-4781-AE0B-3863B4AA5871}"/>
                  </a:ext>
                </a:extLst>
              </p:cNvPr>
              <p:cNvSpPr/>
              <p:nvPr/>
            </p:nvSpPr>
            <p:spPr>
              <a:xfrm rot="4986161">
                <a:off x="3763406" y="1415952"/>
                <a:ext cx="3286154" cy="3163474"/>
              </a:xfrm>
              <a:prstGeom prst="circularArrow">
                <a:avLst>
                  <a:gd name="adj1" fmla="val 1927"/>
                  <a:gd name="adj2" fmla="val 349559"/>
                  <a:gd name="adj3" fmla="val 13749905"/>
                  <a:gd name="adj4" fmla="val 14737195"/>
                  <a:gd name="adj5" fmla="val 4345"/>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sp>
          <p:nvSpPr>
            <p:cNvPr id="146" name="Freeform 92">
              <a:extLst>
                <a:ext uri="{FF2B5EF4-FFF2-40B4-BE49-F238E27FC236}">
                  <a16:creationId xmlns:a16="http://schemas.microsoft.com/office/drawing/2014/main" id="{D90E0AFB-6346-40B0-AAA6-131A4F205568}"/>
                </a:ext>
              </a:extLst>
            </p:cNvPr>
            <p:cNvSpPr/>
            <p:nvPr/>
          </p:nvSpPr>
          <p:spPr>
            <a:xfrm>
              <a:off x="6867572" y="1827866"/>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check in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47" name="Freeform 93">
              <a:extLst>
                <a:ext uri="{FF2B5EF4-FFF2-40B4-BE49-F238E27FC236}">
                  <a16:creationId xmlns:a16="http://schemas.microsoft.com/office/drawing/2014/main" id="{9C74C4A4-B0CF-4DFD-B3B3-E40A1ACAB84C}"/>
                </a:ext>
              </a:extLst>
            </p:cNvPr>
            <p:cNvSpPr/>
            <p:nvPr/>
          </p:nvSpPr>
          <p:spPr>
            <a:xfrm>
              <a:off x="5548853" y="3720681"/>
              <a:ext cx="1052400" cy="102953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run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52F001BB-E9D0-4072-B5F3-CBEC2FA3A6CD}"/>
              </a:ext>
            </a:extLst>
          </p:cNvPr>
          <p:cNvGrpSpPr/>
          <p:nvPr/>
        </p:nvGrpSpPr>
        <p:grpSpPr>
          <a:xfrm>
            <a:off x="4882995" y="1429761"/>
            <a:ext cx="2225233" cy="2001422"/>
            <a:chOff x="4077978" y="1045510"/>
            <a:chExt cx="2819031" cy="2535501"/>
          </a:xfrm>
        </p:grpSpPr>
        <p:grpSp>
          <p:nvGrpSpPr>
            <p:cNvPr id="151" name="Group 150">
              <a:extLst>
                <a:ext uri="{FF2B5EF4-FFF2-40B4-BE49-F238E27FC236}">
                  <a16:creationId xmlns:a16="http://schemas.microsoft.com/office/drawing/2014/main" id="{7080721F-27ED-4CE2-AD3C-D28E56815033}"/>
                </a:ext>
              </a:extLst>
            </p:cNvPr>
            <p:cNvGrpSpPr/>
            <p:nvPr/>
          </p:nvGrpSpPr>
          <p:grpSpPr>
            <a:xfrm>
              <a:off x="4251200" y="1045510"/>
              <a:ext cx="2310825" cy="2310825"/>
              <a:chOff x="3740026" y="1298420"/>
              <a:chExt cx="3383280" cy="3383280"/>
            </a:xfrm>
          </p:grpSpPr>
          <p:sp>
            <p:nvSpPr>
              <p:cNvPr id="156" name="Oval 155">
                <a:extLst>
                  <a:ext uri="{FF2B5EF4-FFF2-40B4-BE49-F238E27FC236}">
                    <a16:creationId xmlns:a16="http://schemas.microsoft.com/office/drawing/2014/main" id="{194DAA73-CBEE-40B2-88B4-A002CCC136D9}"/>
                  </a:ext>
                </a:extLst>
              </p:cNvPr>
              <p:cNvSpPr/>
              <p:nvPr/>
            </p:nvSpPr>
            <p:spPr bwMode="auto">
              <a:xfrm>
                <a:off x="3968967" y="1542143"/>
                <a:ext cx="2893626" cy="2895834"/>
              </a:xfrm>
              <a:prstGeom prst="ellipse">
                <a:avLst/>
              </a:prstGeom>
              <a:solidFill>
                <a:schemeClr val="bg1">
                  <a:lumMod val="95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chemeClr val="bg1">
                        <a:lumMod val="50000"/>
                      </a:schemeClr>
                    </a:solidFill>
                    <a:effectLst/>
                    <a:uLnTx/>
                    <a:uFillTx/>
                    <a:latin typeface="Segoe UI"/>
                    <a:ea typeface="+mn-ea"/>
                    <a:cs typeface="+mn-cs"/>
                  </a:rPr>
                  <a:t>Dev </a:t>
                </a:r>
              </a:p>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chemeClr val="bg1">
                        <a:lumMod val="50000"/>
                      </a:schemeClr>
                    </a:solidFill>
                    <a:effectLst/>
                    <a:uLnTx/>
                    <a:uFillTx/>
                    <a:latin typeface="Segoe UI"/>
                    <a:ea typeface="+mn-ea"/>
                    <a:cs typeface="+mn-cs"/>
                  </a:rPr>
                  <a:t>local</a:t>
                </a:r>
                <a:endParaRPr kumimoji="0" lang="nl-NL" sz="1200" b="0" i="0" u="none" strike="noStrike" kern="0" cap="none" spc="0" normalizeH="0" baseline="0" noProof="0" dirty="0">
                  <a:ln>
                    <a:solidFill>
                      <a:srgbClr val="FFFFFF">
                        <a:alpha val="0"/>
                      </a:srgbClr>
                    </a:solidFill>
                  </a:ln>
                  <a:solidFill>
                    <a:schemeClr val="bg1">
                      <a:lumMod val="50000"/>
                    </a:schemeClr>
                  </a:solidFill>
                  <a:effectLst/>
                  <a:uLnTx/>
                  <a:uFillTx/>
                  <a:latin typeface="Segoe UI"/>
                  <a:ea typeface="+mn-ea"/>
                  <a:cs typeface="+mn-cs"/>
                </a:endParaRPr>
              </a:p>
            </p:txBody>
          </p:sp>
          <p:sp>
            <p:nvSpPr>
              <p:cNvPr id="157" name="Circular Arrow 103">
                <a:extLst>
                  <a:ext uri="{FF2B5EF4-FFF2-40B4-BE49-F238E27FC236}">
                    <a16:creationId xmlns:a16="http://schemas.microsoft.com/office/drawing/2014/main" id="{1B05B864-F88B-4007-9B8B-205255BF1377}"/>
                  </a:ext>
                </a:extLst>
              </p:cNvPr>
              <p:cNvSpPr/>
              <p:nvPr/>
            </p:nvSpPr>
            <p:spPr>
              <a:xfrm rot="5194663">
                <a:off x="3740026" y="1298420"/>
                <a:ext cx="3383280" cy="3383280"/>
              </a:xfrm>
              <a:prstGeom prst="circularArrow">
                <a:avLst>
                  <a:gd name="adj1" fmla="val 1927"/>
                  <a:gd name="adj2" fmla="val 637550"/>
                  <a:gd name="adj3" fmla="val 13749905"/>
                  <a:gd name="adj4" fmla="val 14737195"/>
                  <a:gd name="adj5" fmla="val 7873"/>
                </a:avLst>
              </a:prstGeom>
              <a:solidFill>
                <a:schemeClr val="bg1">
                  <a:lumMod val="50000"/>
                </a:schemeClr>
              </a:solidFill>
              <a:ln>
                <a:noFill/>
              </a:ln>
              <a:effectLst/>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FFFFFF">
                        <a:alpha val="0"/>
                      </a:srgbClr>
                    </a:solid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37736BEA-19C9-46CA-AFBC-7D444F4DFB05}"/>
                </a:ext>
              </a:extLst>
            </p:cNvPr>
            <p:cNvGrpSpPr/>
            <p:nvPr/>
          </p:nvGrpSpPr>
          <p:grpSpPr>
            <a:xfrm>
              <a:off x="4077978" y="1109677"/>
              <a:ext cx="2819031" cy="2471334"/>
              <a:chOff x="3670653" y="1481587"/>
              <a:chExt cx="4469532" cy="4005293"/>
            </a:xfrm>
          </p:grpSpPr>
          <p:sp>
            <p:nvSpPr>
              <p:cNvPr id="153" name="Freeform 99">
                <a:extLst>
                  <a:ext uri="{FF2B5EF4-FFF2-40B4-BE49-F238E27FC236}">
                    <a16:creationId xmlns:a16="http://schemas.microsoft.com/office/drawing/2014/main" id="{09B7C0D2-BDC9-474A-9D46-7F1EBF5737E8}"/>
                  </a:ext>
                </a:extLst>
              </p:cNvPr>
              <p:cNvSpPr/>
              <p:nvPr/>
            </p:nvSpPr>
            <p:spPr>
              <a:xfrm>
                <a:off x="3670653" y="1481587"/>
                <a:ext cx="1668566" cy="1668564"/>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code</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54" name="Freeform 100">
                <a:extLst>
                  <a:ext uri="{FF2B5EF4-FFF2-40B4-BE49-F238E27FC236}">
                    <a16:creationId xmlns:a16="http://schemas.microsoft.com/office/drawing/2014/main" id="{1AB0B6BE-01A6-429F-810E-3D466DE01964}"/>
                  </a:ext>
                </a:extLst>
              </p:cNvPr>
              <p:cNvSpPr/>
              <p:nvPr/>
            </p:nvSpPr>
            <p:spPr>
              <a:xfrm>
                <a:off x="6471620" y="2380377"/>
                <a:ext cx="1668565" cy="1668566"/>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unit test</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55" name="Freeform 101">
                <a:extLst>
                  <a:ext uri="{FF2B5EF4-FFF2-40B4-BE49-F238E27FC236}">
                    <a16:creationId xmlns:a16="http://schemas.microsoft.com/office/drawing/2014/main" id="{8BCEFE3C-2B71-44CD-8FFF-F6B33CECEFFF}"/>
                  </a:ext>
                </a:extLst>
              </p:cNvPr>
              <p:cNvSpPr/>
              <p:nvPr/>
            </p:nvSpPr>
            <p:spPr>
              <a:xfrm>
                <a:off x="4445637" y="3818314"/>
                <a:ext cx="1668566" cy="1668566"/>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rgbClr val="0078D7"/>
              </a:solidFill>
              <a:ln w="17145" cap="flat" cmpd="sng" algn="ctr">
                <a:solidFill>
                  <a:srgbClr val="FFFFFF">
                    <a:hueOff val="0"/>
                    <a:satOff val="0"/>
                    <a:lumOff val="0"/>
                    <a:shade val="95000"/>
                    <a:satMod val="150000"/>
                    <a:alpha val="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run</a:t>
                </a:r>
                <a:endParaRPr kumimoji="0" lang="nl-NL" sz="12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grpSp>
      <p:sp>
        <p:nvSpPr>
          <p:cNvPr id="158" name="Freeform 104">
            <a:extLst>
              <a:ext uri="{FF2B5EF4-FFF2-40B4-BE49-F238E27FC236}">
                <a16:creationId xmlns:a16="http://schemas.microsoft.com/office/drawing/2014/main" id="{8074B943-8105-421D-BA46-521EB4EA2D4A}"/>
              </a:ext>
            </a:extLst>
          </p:cNvPr>
          <p:cNvSpPr/>
          <p:nvPr/>
        </p:nvSpPr>
        <p:spPr>
          <a:xfrm>
            <a:off x="1595219" y="5066141"/>
            <a:ext cx="927032" cy="906892"/>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chemeClr val="tx1">
              <a:lumMod val="20000"/>
              <a:lumOff val="80000"/>
            </a:schemeClr>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100000"/>
              </a:lnSpc>
              <a:spcBef>
                <a:spcPct val="0"/>
              </a:spcBef>
              <a:spcAft>
                <a:spcPts val="0"/>
              </a:spcAft>
              <a:buClrTx/>
              <a:buSzTx/>
              <a:buFontTx/>
              <a:buNone/>
              <a:tabLst/>
              <a:defRPr/>
            </a:pPr>
            <a:r>
              <a:rPr kumimoji="0" lang="fr-FR" sz="1200" b="0" i="0" u="none" strike="noStrike" kern="0" cap="none" spc="0" normalizeH="0" baseline="0" dirty="0">
                <a:ln>
                  <a:solidFill>
                    <a:srgbClr val="FFFFFF">
                      <a:alpha val="0"/>
                    </a:srgbClr>
                  </a:solidFill>
                </a:ln>
                <a:effectLst/>
                <a:uLnTx/>
                <a:uFillTx/>
                <a:latin typeface="Segoe UI"/>
                <a:ea typeface="+mn-ea"/>
                <a:cs typeface="+mn-cs"/>
              </a:rPr>
              <a:t>Hypothèse métier</a:t>
            </a:r>
          </a:p>
        </p:txBody>
      </p:sp>
      <p:sp>
        <p:nvSpPr>
          <p:cNvPr id="159" name="Bent Arrow 105">
            <a:extLst>
              <a:ext uri="{FF2B5EF4-FFF2-40B4-BE49-F238E27FC236}">
                <a16:creationId xmlns:a16="http://schemas.microsoft.com/office/drawing/2014/main" id="{57E80258-95AF-4DAD-AAF6-22439CBFAF01}"/>
              </a:ext>
            </a:extLst>
          </p:cNvPr>
          <p:cNvSpPr/>
          <p:nvPr/>
        </p:nvSpPr>
        <p:spPr bwMode="auto">
          <a:xfrm rot="5400000" flipH="1">
            <a:off x="2540130" y="5044094"/>
            <a:ext cx="571636" cy="392342"/>
          </a:xfrm>
          <a:prstGeom prst="bentArrow">
            <a:avLst/>
          </a:prstGeom>
          <a:solidFill>
            <a:schemeClr val="bg1">
              <a:lumMod val="50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endParaRPr kumimoji="0" lang="nl-NL"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160" name="Freeform 106">
            <a:extLst>
              <a:ext uri="{FF2B5EF4-FFF2-40B4-BE49-F238E27FC236}">
                <a16:creationId xmlns:a16="http://schemas.microsoft.com/office/drawing/2014/main" id="{9C581B3B-BE52-46C1-ACC6-4477FA0D9DC2}"/>
              </a:ext>
            </a:extLst>
          </p:cNvPr>
          <p:cNvSpPr/>
          <p:nvPr/>
        </p:nvSpPr>
        <p:spPr>
          <a:xfrm>
            <a:off x="2558665" y="5810200"/>
            <a:ext cx="1061361" cy="1005312"/>
          </a:xfrm>
          <a:custGeom>
            <a:avLst/>
            <a:gdLst>
              <a:gd name="connsiteX0" fmla="*/ 0 w 1668566"/>
              <a:gd name="connsiteY0" fmla="*/ 834283 h 1668566"/>
              <a:gd name="connsiteX1" fmla="*/ 834283 w 1668566"/>
              <a:gd name="connsiteY1" fmla="*/ 0 h 1668566"/>
              <a:gd name="connsiteX2" fmla="*/ 1668566 w 1668566"/>
              <a:gd name="connsiteY2" fmla="*/ 834283 h 1668566"/>
              <a:gd name="connsiteX3" fmla="*/ 834283 w 1668566"/>
              <a:gd name="connsiteY3" fmla="*/ 1668566 h 1668566"/>
              <a:gd name="connsiteX4" fmla="*/ 0 w 1668566"/>
              <a:gd name="connsiteY4" fmla="*/ 834283 h 1668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566" h="1668566">
                <a:moveTo>
                  <a:pt x="0" y="834283"/>
                </a:moveTo>
                <a:cubicBezTo>
                  <a:pt x="0" y="373521"/>
                  <a:pt x="373521" y="0"/>
                  <a:pt x="834283" y="0"/>
                </a:cubicBezTo>
                <a:cubicBezTo>
                  <a:pt x="1295045" y="0"/>
                  <a:pt x="1668566" y="373521"/>
                  <a:pt x="1668566" y="834283"/>
                </a:cubicBezTo>
                <a:cubicBezTo>
                  <a:pt x="1668566" y="1295045"/>
                  <a:pt x="1295045" y="1668566"/>
                  <a:pt x="834283" y="1668566"/>
                </a:cubicBezTo>
                <a:cubicBezTo>
                  <a:pt x="373521" y="1668566"/>
                  <a:pt x="0" y="1295045"/>
                  <a:pt x="0" y="834283"/>
                </a:cubicBezTo>
                <a:close/>
              </a:path>
            </a:pathLst>
          </a:custGeom>
          <a:solidFill>
            <a:schemeClr val="tx1">
              <a:lumMod val="20000"/>
              <a:lumOff val="80000"/>
            </a:schemeClr>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0" rIns="0" bIns="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fr-FR" sz="1200" b="0" i="0" u="none" strike="noStrike" kern="0" cap="none" spc="0" normalizeH="0" baseline="0" dirty="0">
                <a:ln>
                  <a:solidFill>
                    <a:srgbClr val="FFFFFF">
                      <a:alpha val="0"/>
                    </a:srgbClr>
                  </a:solidFill>
                </a:ln>
                <a:effectLst/>
                <a:uLnTx/>
                <a:uFillTx/>
                <a:latin typeface="Segoe UI"/>
                <a:ea typeface="+mn-ea"/>
                <a:cs typeface="+mn-cs"/>
              </a:rPr>
              <a:t>Apprentissages validés</a:t>
            </a:r>
          </a:p>
        </p:txBody>
      </p:sp>
      <p:sp>
        <p:nvSpPr>
          <p:cNvPr id="161" name="Up Arrow 107">
            <a:extLst>
              <a:ext uri="{FF2B5EF4-FFF2-40B4-BE49-F238E27FC236}">
                <a16:creationId xmlns:a16="http://schemas.microsoft.com/office/drawing/2014/main" id="{EB234463-D702-452F-8C80-6BB4F842ED72}"/>
              </a:ext>
            </a:extLst>
          </p:cNvPr>
          <p:cNvSpPr/>
          <p:nvPr/>
        </p:nvSpPr>
        <p:spPr bwMode="auto">
          <a:xfrm>
            <a:off x="3066530" y="4934342"/>
            <a:ext cx="169036" cy="757421"/>
          </a:xfrm>
          <a:prstGeom prst="upArrow">
            <a:avLst/>
          </a:prstGeom>
          <a:solidFill>
            <a:schemeClr val="bg1">
              <a:lumMod val="50000"/>
            </a:schemeClr>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ts val="0"/>
              </a:spcAft>
              <a:buClrTx/>
              <a:buSzTx/>
              <a:buFontTx/>
              <a:buNone/>
              <a:tabLst/>
              <a:defRPr/>
            </a:pPr>
            <a:endParaRPr kumimoji="0" lang="nl-NL"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98214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wipe(down)">
                                      <p:cBhvr>
                                        <p:cTn id="11" dur="500"/>
                                        <p:tgtEl>
                                          <p:spTgt spid="15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
                                        </p:tgtEl>
                                        <p:attrNameLst>
                                          <p:attrName>style.visibility</p:attrName>
                                        </p:attrNameLst>
                                      </p:cBhvr>
                                      <p:to>
                                        <p:strVal val="visible"/>
                                      </p:to>
                                    </p:set>
                                    <p:animEffect transition="in" filter="fade">
                                      <p:cBhvr>
                                        <p:cTn id="20" dur="500"/>
                                        <p:tgtEl>
                                          <p:spTgt spid="1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fade">
                                      <p:cBhvr>
                                        <p:cTn id="35" dur="500"/>
                                        <p:tgtEl>
                                          <p:spTgt spid="1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fade">
                                      <p:cBhvr>
                                        <p:cTn id="40" dur="500"/>
                                        <p:tgtEl>
                                          <p:spTgt spid="1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right)">
                                      <p:cBhvr>
                                        <p:cTn id="49" dur="500"/>
                                        <p:tgtEl>
                                          <p:spTgt spid="56"/>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wipe(right)">
                                      <p:cBhvr>
                                        <p:cTn id="53" dur="500"/>
                                        <p:tgtEl>
                                          <p:spTgt spid="160"/>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161"/>
                                        </p:tgtEl>
                                        <p:attrNameLst>
                                          <p:attrName>style.visibility</p:attrName>
                                        </p:attrNameLst>
                                      </p:cBhvr>
                                      <p:to>
                                        <p:strVal val="visible"/>
                                      </p:to>
                                    </p:set>
                                    <p:animEffect transition="in" filter="wipe(down)">
                                      <p:cBhvr>
                                        <p:cTn id="5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58" grpId="0" animBg="1"/>
      <p:bldP spid="159" grpId="0" animBg="1"/>
      <p:bldP spid="160" grpId="0" animBg="1"/>
      <p:bldP spid="1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09C5-4210-454B-A536-AB8BB42A77B0}"/>
              </a:ext>
            </a:extLst>
          </p:cNvPr>
          <p:cNvSpPr>
            <a:spLocks noGrp="1"/>
          </p:cNvSpPr>
          <p:nvPr>
            <p:ph type="title"/>
          </p:nvPr>
        </p:nvSpPr>
        <p:spPr>
          <a:xfrm>
            <a:off x="274638" y="2385367"/>
            <a:ext cx="11887200" cy="1831975"/>
          </a:xfrm>
          <a:noFill/>
          <a:ln>
            <a:noFill/>
          </a:ln>
        </p:spPr>
        <p:txBody>
          <a:bodyPr/>
          <a:lstStyle/>
          <a:p>
            <a:r>
              <a:rPr lang="fr-FR" sz="4800" dirty="0"/>
              <a:t>L’implémentation d’une ÐApp</a:t>
            </a:r>
          </a:p>
        </p:txBody>
      </p:sp>
    </p:spTree>
    <p:extLst>
      <p:ext uri="{BB962C8B-B14F-4D97-AF65-F5344CB8AC3E}">
        <p14:creationId xmlns:p14="http://schemas.microsoft.com/office/powerpoint/2010/main" val="10583591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DE2A2-7E58-46F9-8247-10DB38CFC1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0776" y="218224"/>
            <a:ext cx="8135699" cy="6776301"/>
          </a:xfrm>
          <a:prstGeom prst="rect">
            <a:avLst/>
          </a:prstGeom>
        </p:spPr>
      </p:pic>
      <p:sp>
        <p:nvSpPr>
          <p:cNvPr id="7" name="Text Placeholder 1">
            <a:extLst>
              <a:ext uri="{FF2B5EF4-FFF2-40B4-BE49-F238E27FC236}">
                <a16:creationId xmlns:a16="http://schemas.microsoft.com/office/drawing/2014/main" id="{362976FB-186F-4D2A-9CA5-DD76DB46EA00}"/>
              </a:ext>
            </a:extLst>
          </p:cNvPr>
          <p:cNvSpPr txBox="1">
            <a:spLocks/>
          </p:cNvSpPr>
          <p:nvPr/>
        </p:nvSpPr>
        <p:spPr>
          <a:xfrm>
            <a:off x="5930205" y="6314636"/>
            <a:ext cx="650627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6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github.com/</a:t>
            </a:r>
            <a:r>
              <a:rPr lang="en-US" sz="2000" dirty="0"/>
              <a:t>ConsenSys/smart-contract-best-practices</a:t>
            </a:r>
          </a:p>
        </p:txBody>
      </p:sp>
      <p:pic>
        <p:nvPicPr>
          <p:cNvPr id="13" name="Picture 12">
            <a:extLst>
              <a:ext uri="{FF2B5EF4-FFF2-40B4-BE49-F238E27FC236}">
                <a16:creationId xmlns:a16="http://schemas.microsoft.com/office/drawing/2014/main" id="{2DDBBD29-09A4-441B-AD57-0424090645D1}"/>
              </a:ext>
            </a:extLst>
          </p:cNvPr>
          <p:cNvPicPr>
            <a:picLocks noChangeAspect="1"/>
          </p:cNvPicPr>
          <p:nvPr/>
        </p:nvPicPr>
        <p:blipFill>
          <a:blip r:embed="rId4"/>
          <a:stretch>
            <a:fillRect/>
          </a:stretch>
        </p:blipFill>
        <p:spPr>
          <a:xfrm>
            <a:off x="6650285" y="1138197"/>
            <a:ext cx="5786190" cy="3990897"/>
          </a:xfrm>
          <a:prstGeom prst="rect">
            <a:avLst/>
          </a:prstGeom>
        </p:spPr>
      </p:pic>
      <p:sp>
        <p:nvSpPr>
          <p:cNvPr id="17" name="Title 16">
            <a:extLst>
              <a:ext uri="{FF2B5EF4-FFF2-40B4-BE49-F238E27FC236}">
                <a16:creationId xmlns:a16="http://schemas.microsoft.com/office/drawing/2014/main" id="{688553F8-A529-401E-957D-C8260332B3C8}"/>
              </a:ext>
            </a:extLst>
          </p:cNvPr>
          <p:cNvSpPr>
            <a:spLocks noGrp="1"/>
          </p:cNvSpPr>
          <p:nvPr>
            <p:ph type="title"/>
          </p:nvPr>
        </p:nvSpPr>
        <p:spPr>
          <a:xfrm>
            <a:off x="274639" y="352425"/>
            <a:ext cx="6087614" cy="935037"/>
          </a:xfrm>
        </p:spPr>
        <p:txBody>
          <a:bodyPr/>
          <a:lstStyle/>
          <a:p>
            <a:r>
              <a:rPr lang="fr-FR" dirty="0"/>
              <a:t>L’implémentation d’un contrat autonome</a:t>
            </a:r>
          </a:p>
        </p:txBody>
      </p:sp>
      <p:pic>
        <p:nvPicPr>
          <p:cNvPr id="6" name="Picture 5">
            <a:extLst>
              <a:ext uri="{FF2B5EF4-FFF2-40B4-BE49-F238E27FC236}">
                <a16:creationId xmlns:a16="http://schemas.microsoft.com/office/drawing/2014/main" id="{4FC5E9EE-2AFA-4F59-A869-B7C6972B4B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597" y="1769070"/>
            <a:ext cx="4728377" cy="4407123"/>
          </a:xfrm>
          <a:prstGeom prst="rect">
            <a:avLst/>
          </a:prstGeom>
        </p:spPr>
      </p:pic>
    </p:spTree>
    <p:extLst>
      <p:ext uri="{BB962C8B-B14F-4D97-AF65-F5344CB8AC3E}">
        <p14:creationId xmlns:p14="http://schemas.microsoft.com/office/powerpoint/2010/main" val="7890691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DE2A2-7E58-46F9-8247-10DB38CFC1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0776" y="218224"/>
            <a:ext cx="8135699" cy="6776301"/>
          </a:xfrm>
          <a:prstGeom prst="rect">
            <a:avLst/>
          </a:prstGeom>
        </p:spPr>
      </p:pic>
      <p:pic>
        <p:nvPicPr>
          <p:cNvPr id="11" name="Picture 10">
            <a:extLst>
              <a:ext uri="{FF2B5EF4-FFF2-40B4-BE49-F238E27FC236}">
                <a16:creationId xmlns:a16="http://schemas.microsoft.com/office/drawing/2014/main" id="{51FC96C5-160A-46DD-A4FB-3B206138FFCF}"/>
              </a:ext>
            </a:extLst>
          </p:cNvPr>
          <p:cNvPicPr>
            <a:picLocks noChangeAspect="1"/>
          </p:cNvPicPr>
          <p:nvPr/>
        </p:nvPicPr>
        <p:blipFill>
          <a:blip r:embed="rId4"/>
          <a:stretch>
            <a:fillRect/>
          </a:stretch>
        </p:blipFill>
        <p:spPr>
          <a:xfrm>
            <a:off x="6665714" y="1139901"/>
            <a:ext cx="5770762" cy="3960440"/>
          </a:xfrm>
          <a:prstGeom prst="rect">
            <a:avLst/>
          </a:prstGeom>
        </p:spPr>
      </p:pic>
      <p:sp>
        <p:nvSpPr>
          <p:cNvPr id="2" name="Title 1">
            <a:extLst>
              <a:ext uri="{FF2B5EF4-FFF2-40B4-BE49-F238E27FC236}">
                <a16:creationId xmlns:a16="http://schemas.microsoft.com/office/drawing/2014/main" id="{64C3188E-4969-4B9F-A9F4-C4DE9C671E26}"/>
              </a:ext>
            </a:extLst>
          </p:cNvPr>
          <p:cNvSpPr>
            <a:spLocks noGrp="1"/>
          </p:cNvSpPr>
          <p:nvPr>
            <p:ph type="title"/>
          </p:nvPr>
        </p:nvSpPr>
        <p:spPr/>
        <p:txBody>
          <a:bodyPr/>
          <a:lstStyle/>
          <a:p>
            <a:r>
              <a:rPr lang="fr-FR" dirty="0"/>
              <a:t>Le choix des outils</a:t>
            </a:r>
          </a:p>
        </p:txBody>
      </p:sp>
      <p:pic>
        <p:nvPicPr>
          <p:cNvPr id="9" name="Picture 8">
            <a:extLst>
              <a:ext uri="{FF2B5EF4-FFF2-40B4-BE49-F238E27FC236}">
                <a16:creationId xmlns:a16="http://schemas.microsoft.com/office/drawing/2014/main" id="{26163299-FAE4-4778-BF67-A73EB6BC96D0}"/>
              </a:ext>
            </a:extLst>
          </p:cNvPr>
          <p:cNvPicPr>
            <a:picLocks noChangeAspect="1"/>
          </p:cNvPicPr>
          <p:nvPr/>
        </p:nvPicPr>
        <p:blipFill>
          <a:blip r:embed="rId5"/>
          <a:stretch>
            <a:fillRect/>
          </a:stretch>
        </p:blipFill>
        <p:spPr>
          <a:xfrm>
            <a:off x="2326752" y="1164035"/>
            <a:ext cx="1208708" cy="1208708"/>
          </a:xfrm>
          <a:prstGeom prst="rect">
            <a:avLst/>
          </a:prstGeom>
        </p:spPr>
      </p:pic>
      <p:pic>
        <p:nvPicPr>
          <p:cNvPr id="10" name="Picture 12" descr="Related image">
            <a:extLst>
              <a:ext uri="{FF2B5EF4-FFF2-40B4-BE49-F238E27FC236}">
                <a16:creationId xmlns:a16="http://schemas.microsoft.com/office/drawing/2014/main" id="{31BF12AE-3926-4F48-B5EE-DC55CB69AAF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03653" y="1169195"/>
            <a:ext cx="10801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694D677-3673-4826-8A30-55538FD666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591" y="3119103"/>
            <a:ext cx="2424113" cy="3658207"/>
          </a:xfrm>
          <a:prstGeom prst="rect">
            <a:avLst/>
          </a:prstGeom>
        </p:spPr>
      </p:pic>
      <p:pic>
        <p:nvPicPr>
          <p:cNvPr id="15" name="Graphic 14">
            <a:extLst>
              <a:ext uri="{FF2B5EF4-FFF2-40B4-BE49-F238E27FC236}">
                <a16:creationId xmlns:a16="http://schemas.microsoft.com/office/drawing/2014/main" id="{61C2AAB8-5937-4180-8927-3916D20FBF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6307" y="2925778"/>
            <a:ext cx="3326938" cy="2022428"/>
          </a:xfrm>
          <a:prstGeom prst="rect">
            <a:avLst/>
          </a:prstGeom>
        </p:spPr>
      </p:pic>
      <p:pic>
        <p:nvPicPr>
          <p:cNvPr id="4" name="Picture 3" descr="A picture containing clipart&#10;&#10;Description automatically generated">
            <a:extLst>
              <a:ext uri="{FF2B5EF4-FFF2-40B4-BE49-F238E27FC236}">
                <a16:creationId xmlns:a16="http://schemas.microsoft.com/office/drawing/2014/main" id="{F521CD34-DF03-4792-8F04-7D30B46D6EFC}"/>
              </a:ext>
            </a:extLst>
          </p:cNvPr>
          <p:cNvPicPr>
            <a:picLocks noChangeAspect="1"/>
          </p:cNvPicPr>
          <p:nvPr/>
        </p:nvPicPr>
        <p:blipFill>
          <a:blip r:embed="rId11">
            <a:clrChange>
              <a:clrFrom>
                <a:srgbClr val="FDFDFD"/>
              </a:clrFrom>
              <a:clrTo>
                <a:srgbClr val="FDFDFD">
                  <a:alpha val="0"/>
                </a:srgbClr>
              </a:clrTo>
            </a:clrChange>
          </a:blip>
          <a:stretch>
            <a:fillRect/>
          </a:stretch>
        </p:blipFill>
        <p:spPr>
          <a:xfrm>
            <a:off x="3505450" y="5332327"/>
            <a:ext cx="2676525" cy="1428750"/>
          </a:xfrm>
          <a:prstGeom prst="rect">
            <a:avLst/>
          </a:prstGeom>
        </p:spPr>
      </p:pic>
    </p:spTree>
    <p:extLst>
      <p:ext uri="{BB962C8B-B14F-4D97-AF65-F5344CB8AC3E}">
        <p14:creationId xmlns:p14="http://schemas.microsoft.com/office/powerpoint/2010/main" val="6213526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fr-FR" spc="-102" dirty="0">
                <a:solidFill>
                  <a:schemeClr val="tx1"/>
                </a:solidFill>
              </a:rPr>
              <a:t>Démo</a:t>
            </a:r>
            <a:endParaRPr lang="fr-FR" sz="4800" spc="-102" dirty="0">
              <a:solidFill>
                <a:schemeClr val="tx1"/>
              </a:solidFill>
            </a:endParaRPr>
          </a:p>
        </p:txBody>
      </p:sp>
      <p:sp>
        <p:nvSpPr>
          <p:cNvPr id="4" name="Text Placeholder 4">
            <a:extLst>
              <a:ext uri="{FF2B5EF4-FFF2-40B4-BE49-F238E27FC236}">
                <a16:creationId xmlns:a16="http://schemas.microsoft.com/office/drawing/2014/main" id="{6ADC39EF-0F9B-4215-A2D1-F590E9795918}"/>
              </a:ext>
            </a:extLst>
          </p:cNvPr>
          <p:cNvSpPr txBox="1">
            <a:spLocks/>
          </p:cNvSpPr>
          <p:nvPr/>
        </p:nvSpPr>
        <p:spPr>
          <a:xfrm>
            <a:off x="385589" y="3497262"/>
            <a:ext cx="10726460" cy="50405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dirty="0">
              <a:solidFill>
                <a:schemeClr val="tx1"/>
              </a:solidFill>
            </a:endParaRPr>
          </a:p>
          <a:p>
            <a:endParaRPr lang="en-US" dirty="0"/>
          </a:p>
        </p:txBody>
      </p:sp>
      <p:sp>
        <p:nvSpPr>
          <p:cNvPr id="9" name="Text Placeholder 3">
            <a:extLst>
              <a:ext uri="{FF2B5EF4-FFF2-40B4-BE49-F238E27FC236}">
                <a16:creationId xmlns:a16="http://schemas.microsoft.com/office/drawing/2014/main" id="{A0351A99-3274-437B-93E2-A21024906373}"/>
              </a:ext>
            </a:extLst>
          </p:cNvPr>
          <p:cNvSpPr txBox="1">
            <a:spLocks/>
          </p:cNvSpPr>
          <p:nvPr/>
        </p:nvSpPr>
        <p:spPr>
          <a:xfrm>
            <a:off x="380826" y="3479228"/>
            <a:ext cx="11166004"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Segoe UI Semibold" panose="020B0702040204020203" pitchFamily="34" charset="0"/>
                <a:cs typeface="Segoe UI Semibold" panose="020B0702040204020203" pitchFamily="34" charset="0"/>
              </a:rPr>
              <a:t>Configurer et utiliser l’environnement de développement en local</a:t>
            </a:r>
            <a:endParaRPr lang="en-US" dirty="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408E05A-44F4-4DCA-A7FD-73F704569158}"/>
              </a:ext>
            </a:extLst>
          </p:cNvPr>
          <p:cNvGrpSpPr>
            <a:grpSpLocks noChangeAspect="1"/>
          </p:cNvGrpSpPr>
          <p:nvPr/>
        </p:nvGrpSpPr>
        <p:grpSpPr bwMode="black">
          <a:xfrm>
            <a:off x="457597" y="336533"/>
            <a:ext cx="1448129" cy="310896"/>
            <a:chOff x="457200" y="1643393"/>
            <a:chExt cx="4492753" cy="964540"/>
          </a:xfrm>
        </p:grpSpPr>
        <p:pic>
          <p:nvPicPr>
            <p:cNvPr id="7" name="Picture 6">
              <a:extLst>
                <a:ext uri="{FF2B5EF4-FFF2-40B4-BE49-F238E27FC236}">
                  <a16:creationId xmlns:a16="http://schemas.microsoft.com/office/drawing/2014/main" id="{17177AD5-798C-483F-B989-A0D6113F5A2E}"/>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6A783188-8CF3-4474-8A0F-EEBFD75AE85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D660B8F7-535E-4212-9699-9054AA5CAD2F}"/>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821440" y="5513486"/>
            <a:ext cx="1170219" cy="955374"/>
          </a:xfrm>
          <a:prstGeom prst="rect">
            <a:avLst/>
          </a:prstGeom>
        </p:spPr>
      </p:pic>
    </p:spTree>
    <p:extLst>
      <p:ext uri="{BB962C8B-B14F-4D97-AF65-F5344CB8AC3E}">
        <p14:creationId xmlns:p14="http://schemas.microsoft.com/office/powerpoint/2010/main" val="31657758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09C5-4210-454B-A536-AB8BB42A77B0}"/>
              </a:ext>
            </a:extLst>
          </p:cNvPr>
          <p:cNvSpPr>
            <a:spLocks noGrp="1"/>
          </p:cNvSpPr>
          <p:nvPr>
            <p:ph type="title"/>
          </p:nvPr>
        </p:nvSpPr>
        <p:spPr>
          <a:xfrm>
            <a:off x="274638" y="2385367"/>
            <a:ext cx="11887200" cy="1831975"/>
          </a:xfrm>
        </p:spPr>
        <p:txBody>
          <a:bodyPr/>
          <a:lstStyle/>
          <a:p>
            <a:r>
              <a:rPr lang="fr-FR" sz="4800" dirty="0"/>
              <a:t>L’intégration continue d’une ÐApp </a:t>
            </a:r>
            <a:r>
              <a:rPr lang="fr-FR" sz="3600" dirty="0">
                <a:latin typeface="Segoe UI" panose="020B0502040204020203" pitchFamily="34" charset="0"/>
                <a:cs typeface="Segoe UI" panose="020B0502040204020203" pitchFamily="34" charset="0"/>
              </a:rPr>
              <a:t>Compilation et tests unitaires au programme ;-)</a:t>
            </a:r>
          </a:p>
        </p:txBody>
      </p:sp>
      <p:grpSp>
        <p:nvGrpSpPr>
          <p:cNvPr id="14" name="Group 13">
            <a:extLst>
              <a:ext uri="{FF2B5EF4-FFF2-40B4-BE49-F238E27FC236}">
                <a16:creationId xmlns:a16="http://schemas.microsoft.com/office/drawing/2014/main" id="{3CB4F208-B126-4744-81CA-53591EB82A9C}"/>
              </a:ext>
            </a:extLst>
          </p:cNvPr>
          <p:cNvGrpSpPr>
            <a:grpSpLocks noChangeAspect="1"/>
          </p:cNvGrpSpPr>
          <p:nvPr/>
        </p:nvGrpSpPr>
        <p:grpSpPr>
          <a:xfrm>
            <a:off x="10250685" y="2561158"/>
            <a:ext cx="1062942" cy="864096"/>
            <a:chOff x="9530605" y="3785294"/>
            <a:chExt cx="760618" cy="618331"/>
          </a:xfrm>
        </p:grpSpPr>
        <p:sp>
          <p:nvSpPr>
            <p:cNvPr id="15" name="browser_3">
              <a:extLst>
                <a:ext uri="{FF2B5EF4-FFF2-40B4-BE49-F238E27FC236}">
                  <a16:creationId xmlns:a16="http://schemas.microsoft.com/office/drawing/2014/main" id="{9DF51B89-72BD-4508-80E9-9D6F3DF7BE5E}"/>
                </a:ext>
              </a:extLst>
            </p:cNvPr>
            <p:cNvSpPr>
              <a:spLocks noChangeAspect="1" noEditPoints="1"/>
            </p:cNvSpPr>
            <p:nvPr/>
          </p:nvSpPr>
          <p:spPr bwMode="auto">
            <a:xfrm>
              <a:off x="9530605" y="3785294"/>
              <a:ext cx="595086" cy="56603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sp>
          <p:nvSpPr>
            <p:cNvPr id="16" name="History_E81C">
              <a:extLst>
                <a:ext uri="{FF2B5EF4-FFF2-40B4-BE49-F238E27FC236}">
                  <a16:creationId xmlns:a16="http://schemas.microsoft.com/office/drawing/2014/main" id="{510CA551-3263-4FA0-848D-DC51166CC060}"/>
                </a:ext>
              </a:extLst>
            </p:cNvPr>
            <p:cNvSpPr>
              <a:spLocks noChangeAspect="1" noEditPoints="1"/>
            </p:cNvSpPr>
            <p:nvPr/>
          </p:nvSpPr>
          <p:spPr bwMode="auto">
            <a:xfrm>
              <a:off x="9987662" y="4099990"/>
              <a:ext cx="303561" cy="303635"/>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905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grpSp>
    </p:spTree>
    <p:extLst>
      <p:ext uri="{BB962C8B-B14F-4D97-AF65-F5344CB8AC3E}">
        <p14:creationId xmlns:p14="http://schemas.microsoft.com/office/powerpoint/2010/main" val="190920386"/>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ndez-vous de la sécurité - Template.pptx" id="{514EB829-111D-4746-B6CD-CE67A0843A16}" vid="{DF2274BD-F257-48D6-8333-C1FA5A6D86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1712</Words>
  <Application>Microsoft Office PowerPoint</Application>
  <PresentationFormat>Custom</PresentationFormat>
  <Paragraphs>509</Paragraphs>
  <Slides>36</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2016_Modèle</vt:lpstr>
      <vt:lpstr>DevOps pour la Blockchain</vt:lpstr>
      <vt:lpstr>Vous avez dit ÐApp ?</vt:lpstr>
      <vt:lpstr>Le développement d’une ÐApp Des soucis bien familiers… </vt:lpstr>
      <vt:lpstr>Le cycle de vie d’une ÐApp</vt:lpstr>
      <vt:lpstr>L’implémentation d’une ÐApp</vt:lpstr>
      <vt:lpstr>L’implémentation d’un contrat autonome</vt:lpstr>
      <vt:lpstr>Le choix des outils</vt:lpstr>
      <vt:lpstr>Démo</vt:lpstr>
      <vt:lpstr>L’intégration continue d’une ÐApp Compilation et tests unitaires au programme ;-)</vt:lpstr>
      <vt:lpstr>Les tests des contrats autonomes dans Solidity</vt:lpstr>
      <vt:lpstr>Démo</vt:lpstr>
      <vt:lpstr>Les tests dans l’intégration continue (CI) Avec Azure DevOps</vt:lpstr>
      <vt:lpstr>La définition d’un pipeline de Build Avec Azure DevOps (IHM ou YAML)</vt:lpstr>
      <vt:lpstr>Les tests au sein d’une exécution d’un Build Avec Azure DevOps </vt:lpstr>
      <vt:lpstr>Démo</vt:lpstr>
      <vt:lpstr>La livraison continue d’une ÐApp dans le cadre du « Release Management » </vt:lpstr>
      <vt:lpstr>Les environnements à considérer pour la livraison continue (CD)</vt:lpstr>
      <vt:lpstr>Le déploiement d’un registre distribué avec la livraison continue (CD)</vt:lpstr>
      <vt:lpstr>Avec le choix de la topologie de déploiement pour les modèles ARM ;-)</vt:lpstr>
      <vt:lpstr>Le pipeline de livraison continue (CD) Avec Azure DevOps</vt:lpstr>
      <vt:lpstr>Les tâches liées au déploiement d’une nouvelle version Avec Azure DevOps</vt:lpstr>
      <vt:lpstr>Démo</vt:lpstr>
      <vt:lpstr>Quelques considérations propres à la blockchain pour la livraison continue (CD)</vt:lpstr>
      <vt:lpstr>L’intégration continue et la livraison continue Avec des contrats autonomes (V1)</vt:lpstr>
      <vt:lpstr>L’intégration continue et la livraison continue Avec des contrats autonomes (V2)</vt:lpstr>
      <vt:lpstr>L’intégration continue et la livraison continue Avec du code (V2)</vt:lpstr>
      <vt:lpstr>En guise de conclusion… Le processus DevOps (simplifié) pour la Blockchain au final </vt:lpstr>
      <vt:lpstr>En guise de conclusion… Le développement d’une application blockchain de bout en bout suppose toute l’intégration avec le reste… </vt:lpstr>
      <vt:lpstr>Azure Blockchain Workbench propose approche personnalisable, prête pour l'entreprise</vt:lpstr>
      <vt:lpstr>Pour aller plus loin</vt:lpstr>
      <vt:lpstr>Pour aller plus loin</vt:lpstr>
      <vt:lpstr>Pour aller plus loin</vt:lpstr>
      <vt:lpstr>Pour aller plus loin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2018-12-06T20:02:24Z</dcterms:created>
  <dcterms:modified xsi:type="dcterms:W3CDTF">2018-12-06T20:11:44Z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stephgou@microsoft.com</vt:lpwstr>
  </property>
  <property fmtid="{D5CDD505-2E9C-101B-9397-08002B2CF9AE}" pid="5" name="MSIP_Label_f42aa342-8706-4288-bd11-ebb85995028c_SetDate">
    <vt:lpwstr>2018-12-06T20:02:35.9221276Z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